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7772400" cy="10058400"/>
  <p:notesSz cx="6858000" cy="9144000"/>
  <p:embeddedFontLst>
    <p:embeddedFont>
      <p:font typeface="Maharlika" pitchFamily="2" charset="77"/>
      <p:regular r:id="rId35"/>
    </p:embeddedFont>
    <p:embeddedFont>
      <p:font typeface="Montserrat" pitchFamily="2" charset="77"/>
      <p:regular r:id="rId36"/>
      <p:bold r:id="rId37"/>
      <p:italic r:id="rId38"/>
      <p:boldItalic r:id="rId39"/>
    </p:embeddedFont>
    <p:embeddedFont>
      <p:font typeface="Montserrat Bold" pitchFamily="2" charset="77"/>
      <p:bold r:id="rId40"/>
      <p:italic r:id="rId41"/>
      <p:boldItalic r:id="rId42"/>
    </p:embeddedFont>
    <p:embeddedFont>
      <p:font typeface="Montserrat Italics" pitchFamily="2" charset="77"/>
      <p:bold r:id="rId43"/>
      <p:italic r:id="rId44"/>
      <p:boldItalic r:id="rId45"/>
    </p:embeddedFont>
    <p:embeddedFont>
      <p:font typeface="Montserrat Medium" pitchFamily="2" charset="77"/>
      <p:regular r:id="rId46"/>
    </p:embeddedFont>
    <p:embeddedFont>
      <p:font typeface="The Seasons" pitchFamily="2" charset="77"/>
      <p:regular r:id="rId47"/>
    </p:embeddedFont>
    <p:embeddedFont>
      <p:font typeface="The Seasons Bold" pitchFamily="2" charset="77"/>
      <p:regular r:id="rId48"/>
      <p:bold r:id="rId49"/>
    </p:embeddedFont>
    <p:embeddedFont>
      <p:font typeface="Times New Roman MT Bold Italics" panose="02030802070405090303" pitchFamily="18" charset="77"/>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99" autoAdjust="0"/>
  </p:normalViewPr>
  <p:slideViewPr>
    <p:cSldViewPr>
      <p:cViewPr varScale="1">
        <p:scale>
          <a:sx n="69" d="100"/>
          <a:sy n="69" d="100"/>
        </p:scale>
        <p:origin x="24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Lewis" userId="d428a611-79f8-45dd-aa7f-3777765502ad" providerId="ADAL" clId="{5C3FF86D-45E2-4E43-A733-7773181573EA}"/>
    <pc:docChg chg="modSld">
      <pc:chgData name="Kim Lewis" userId="d428a611-79f8-45dd-aa7f-3777765502ad" providerId="ADAL" clId="{5C3FF86D-45E2-4E43-A733-7773181573EA}" dt="2026-09-04T17:57:43.145" v="33" actId="20577"/>
      <pc:docMkLst>
        <pc:docMk/>
      </pc:docMkLst>
      <pc:sldChg chg="modSp mod">
        <pc:chgData name="Kim Lewis" userId="d428a611-79f8-45dd-aa7f-3777765502ad" providerId="ADAL" clId="{5C3FF86D-45E2-4E43-A733-7773181573EA}" dt="2026-09-04T17:57:43.145" v="33" actId="20577"/>
        <pc:sldMkLst>
          <pc:docMk/>
          <pc:sldMk cId="0" sldId="283"/>
        </pc:sldMkLst>
        <pc:spChg chg="mod">
          <ac:chgData name="Kim Lewis" userId="d428a611-79f8-45dd-aa7f-3777765502ad" providerId="ADAL" clId="{5C3FF86D-45E2-4E43-A733-7773181573EA}" dt="2026-09-04T17:57:43.145" v="33" actId="20577"/>
          <ac:spMkLst>
            <pc:docMk/>
            <pc:sldMk cId="0" sldId="283"/>
            <ac:spMk id="7" creationId="{00000000-0000-0000-0000-000000000000}"/>
          </ac:spMkLst>
        </pc:spChg>
        <pc:spChg chg="mod">
          <ac:chgData name="Kim Lewis" userId="d428a611-79f8-45dd-aa7f-3777765502ad" providerId="ADAL" clId="{5C3FF86D-45E2-4E43-A733-7773181573EA}" dt="2026-09-04T17:57:00.168" v="30" actId="20577"/>
          <ac:spMkLst>
            <pc:docMk/>
            <pc:sldMk cId="0" sldId="283"/>
            <ac:spMk id="9" creationId="{00000000-0000-0000-0000-000000000000}"/>
          </ac:spMkLst>
        </pc:spChg>
      </pc:sldChg>
      <pc:sldChg chg="modSp mod">
        <pc:chgData name="Kim Lewis" userId="d428a611-79f8-45dd-aa7f-3777765502ad" providerId="ADAL" clId="{5C3FF86D-45E2-4E43-A733-7773181573EA}" dt="2026-09-04T17:56:38.160" v="12" actId="20577"/>
        <pc:sldMkLst>
          <pc:docMk/>
          <pc:sldMk cId="0" sldId="284"/>
        </pc:sldMkLst>
        <pc:spChg chg="mod">
          <ac:chgData name="Kim Lewis" userId="d428a611-79f8-45dd-aa7f-3777765502ad" providerId="ADAL" clId="{5C3FF86D-45E2-4E43-A733-7773181573EA}" dt="2026-09-04T17:56:38.160" v="12" actId="20577"/>
          <ac:spMkLst>
            <pc:docMk/>
            <pc:sldMk cId="0" sldId="284"/>
            <ac:spMk id="12" creationId="{00000000-0000-0000-0000-000000000000}"/>
          </ac:spMkLst>
        </pc:spChg>
        <pc:spChg chg="mod">
          <ac:chgData name="Kim Lewis" userId="d428a611-79f8-45dd-aa7f-3777765502ad" providerId="ADAL" clId="{5C3FF86D-45E2-4E43-A733-7773181573EA}" dt="2026-09-04T17:55:00.615" v="0" actId="20577"/>
          <ac:spMkLst>
            <pc:docMk/>
            <pc:sldMk cId="0" sldId="284"/>
            <ac:spMk id="13" creationId="{00000000-0000-0000-0000-000000000000}"/>
          </ac:spMkLst>
        </pc:spChg>
      </pc:sldChg>
      <pc:sldChg chg="modSp mod">
        <pc:chgData name="Kim Lewis" userId="d428a611-79f8-45dd-aa7f-3777765502ad" providerId="ADAL" clId="{5C3FF86D-45E2-4E43-A733-7773181573EA}" dt="2026-09-04T17:56:48.263" v="21" actId="20577"/>
        <pc:sldMkLst>
          <pc:docMk/>
          <pc:sldMk cId="0" sldId="285"/>
        </pc:sldMkLst>
        <pc:spChg chg="mod">
          <ac:chgData name="Kim Lewis" userId="d428a611-79f8-45dd-aa7f-3777765502ad" providerId="ADAL" clId="{5C3FF86D-45E2-4E43-A733-7773181573EA}" dt="2026-09-04T17:56:48.263" v="21" actId="20577"/>
          <ac:spMkLst>
            <pc:docMk/>
            <pc:sldMk cId="0" sldId="285"/>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92F3A9-257E-45BF-9123-C2B2D839D7DB}" type="datetimeFigureOut">
              <a:rPr lang="en-US" smtClean="0"/>
              <a:t>9/4/26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DAC055-844B-4C26-8AB8-F1CAF81E9A89}" type="slidenum">
              <a:rPr lang="en-US" smtClean="0"/>
              <a:t>‹#›</a:t>
            </a:fld>
            <a:endParaRPr lang="en-US"/>
          </a:p>
        </p:txBody>
      </p:sp>
    </p:spTree>
    <p:extLst>
      <p:ext uri="{BB962C8B-B14F-4D97-AF65-F5344CB8AC3E}">
        <p14:creationId xmlns:p14="http://schemas.microsoft.com/office/powerpoint/2010/main" val="607725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DAC055-844B-4C26-8AB8-F1CAF81E9A89}" type="slidenum">
              <a:rPr lang="en-US" smtClean="0"/>
              <a:t>13</a:t>
            </a:fld>
            <a:endParaRPr lang="en-US"/>
          </a:p>
        </p:txBody>
      </p:sp>
    </p:spTree>
    <p:extLst>
      <p:ext uri="{BB962C8B-B14F-4D97-AF65-F5344CB8AC3E}">
        <p14:creationId xmlns:p14="http://schemas.microsoft.com/office/powerpoint/2010/main" val="704607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0200" y="6417937"/>
            <a:ext cx="7100888" cy="3640463"/>
            <a:chOff x="0" y="0"/>
            <a:chExt cx="2705100" cy="1386843"/>
          </a:xfrm>
        </p:grpSpPr>
        <p:sp>
          <p:nvSpPr>
            <p:cNvPr id="3" name="Freeform 3"/>
            <p:cNvSpPr/>
            <p:nvPr/>
          </p:nvSpPr>
          <p:spPr>
            <a:xfrm>
              <a:off x="0" y="0"/>
              <a:ext cx="2705100" cy="1386843"/>
            </a:xfrm>
            <a:custGeom>
              <a:avLst/>
              <a:gdLst/>
              <a:ahLst/>
              <a:cxnLst/>
              <a:rect l="l" t="t" r="r" b="b"/>
              <a:pathLst>
                <a:path w="2705100" h="1386843">
                  <a:moveTo>
                    <a:pt x="0" y="0"/>
                  </a:moveTo>
                  <a:lnTo>
                    <a:pt x="2705100" y="0"/>
                  </a:lnTo>
                  <a:lnTo>
                    <a:pt x="2705100" y="1386843"/>
                  </a:lnTo>
                  <a:lnTo>
                    <a:pt x="0" y="1386843"/>
                  </a:lnTo>
                  <a:close/>
                </a:path>
              </a:pathLst>
            </a:custGeom>
            <a:solidFill>
              <a:srgbClr val="115284"/>
            </a:solidFill>
          </p:spPr>
          <p:txBody>
            <a:bodyPr/>
            <a:lstStyle/>
            <a:p>
              <a:endParaRPr lang="en-US"/>
            </a:p>
          </p:txBody>
        </p:sp>
        <p:sp>
          <p:nvSpPr>
            <p:cNvPr id="4" name="TextBox 4"/>
            <p:cNvSpPr txBox="1"/>
            <p:nvPr/>
          </p:nvSpPr>
          <p:spPr>
            <a:xfrm>
              <a:off x="0" y="-38100"/>
              <a:ext cx="2705100" cy="1424943"/>
            </a:xfrm>
            <a:prstGeom prst="rect">
              <a:avLst/>
            </a:prstGeom>
          </p:spPr>
          <p:txBody>
            <a:bodyPr lIns="47790" tIns="47790" rIns="47790" bIns="47790" rtlCol="0" anchor="ctr"/>
            <a:lstStyle/>
            <a:p>
              <a:pPr algn="ctr">
                <a:lnSpc>
                  <a:spcPts val="1893"/>
                </a:lnSpc>
              </a:pPr>
              <a:endParaRPr/>
            </a:p>
          </p:txBody>
        </p:sp>
      </p:grpSp>
      <p:grpSp>
        <p:nvGrpSpPr>
          <p:cNvPr id="5" name="Group 5"/>
          <p:cNvGrpSpPr/>
          <p:nvPr/>
        </p:nvGrpSpPr>
        <p:grpSpPr>
          <a:xfrm>
            <a:off x="330200" y="3939858"/>
            <a:ext cx="7112000" cy="2478078"/>
            <a:chOff x="0" y="0"/>
            <a:chExt cx="1591235" cy="554444"/>
          </a:xfrm>
        </p:grpSpPr>
        <p:sp>
          <p:nvSpPr>
            <p:cNvPr id="6" name="Freeform 6"/>
            <p:cNvSpPr/>
            <p:nvPr/>
          </p:nvSpPr>
          <p:spPr>
            <a:xfrm>
              <a:off x="0" y="0"/>
              <a:ext cx="1591235" cy="554444"/>
            </a:xfrm>
            <a:custGeom>
              <a:avLst/>
              <a:gdLst/>
              <a:ahLst/>
              <a:cxnLst/>
              <a:rect l="l" t="t" r="r" b="b"/>
              <a:pathLst>
                <a:path w="1591235" h="554444">
                  <a:moveTo>
                    <a:pt x="0" y="0"/>
                  </a:moveTo>
                  <a:lnTo>
                    <a:pt x="1591235" y="0"/>
                  </a:lnTo>
                  <a:lnTo>
                    <a:pt x="1591235" y="554444"/>
                  </a:lnTo>
                  <a:lnTo>
                    <a:pt x="0" y="554444"/>
                  </a:lnTo>
                  <a:close/>
                </a:path>
              </a:pathLst>
            </a:custGeom>
            <a:blipFill>
              <a:blip r:embed="rId2"/>
              <a:stretch>
                <a:fillRect t="-45785" b="-45785"/>
              </a:stretch>
            </a:blipFill>
          </p:spPr>
          <p:txBody>
            <a:bodyPr/>
            <a:lstStyle/>
            <a:p>
              <a:endParaRPr lang="en-US"/>
            </a:p>
          </p:txBody>
        </p:sp>
      </p:grpSp>
      <p:sp>
        <p:nvSpPr>
          <p:cNvPr id="7" name="TextBox 7"/>
          <p:cNvSpPr txBox="1"/>
          <p:nvPr/>
        </p:nvSpPr>
        <p:spPr>
          <a:xfrm>
            <a:off x="843429" y="6590835"/>
            <a:ext cx="6268392" cy="1188715"/>
          </a:xfrm>
          <a:prstGeom prst="rect">
            <a:avLst/>
          </a:prstGeom>
        </p:spPr>
        <p:txBody>
          <a:bodyPr lIns="0" tIns="0" rIns="0" bIns="0" rtlCol="0" anchor="t">
            <a:spAutoFit/>
          </a:bodyPr>
          <a:lstStyle/>
          <a:p>
            <a:pPr algn="ctr">
              <a:lnSpc>
                <a:spcPts val="4661"/>
              </a:lnSpc>
            </a:pPr>
            <a:r>
              <a:rPr lang="en-US" sz="4199" spc="104">
                <a:solidFill>
                  <a:srgbClr val="FFFFFF"/>
                </a:solidFill>
                <a:latin typeface="The Seasons"/>
                <a:ea typeface="The Seasons"/>
                <a:cs typeface="The Seasons"/>
                <a:sym typeface="The Seasons"/>
              </a:rPr>
              <a:t>40 By 40:</a:t>
            </a:r>
          </a:p>
          <a:p>
            <a:pPr algn="ctr">
              <a:lnSpc>
                <a:spcPts val="4217"/>
              </a:lnSpc>
            </a:pPr>
            <a:r>
              <a:rPr lang="en-US" sz="3799" spc="94">
                <a:solidFill>
                  <a:srgbClr val="FFFFFF"/>
                </a:solidFill>
                <a:latin typeface="The Seasons"/>
                <a:ea typeface="The Seasons"/>
                <a:cs typeface="The Seasons"/>
                <a:sym typeface="The Seasons"/>
              </a:rPr>
              <a:t>Fulfill the IDEA Promise</a:t>
            </a:r>
          </a:p>
        </p:txBody>
      </p:sp>
      <p:sp>
        <p:nvSpPr>
          <p:cNvPr id="8" name="TextBox 8"/>
          <p:cNvSpPr txBox="1"/>
          <p:nvPr/>
        </p:nvSpPr>
        <p:spPr>
          <a:xfrm>
            <a:off x="378486" y="3092133"/>
            <a:ext cx="7065899" cy="847725"/>
          </a:xfrm>
          <a:prstGeom prst="rect">
            <a:avLst/>
          </a:prstGeom>
        </p:spPr>
        <p:txBody>
          <a:bodyPr lIns="0" tIns="0" rIns="0" bIns="0" rtlCol="0" anchor="t">
            <a:spAutoFit/>
          </a:bodyPr>
          <a:lstStyle/>
          <a:p>
            <a:pPr algn="ctr">
              <a:lnSpc>
                <a:spcPts val="3135"/>
              </a:lnSpc>
            </a:pPr>
            <a:r>
              <a:rPr lang="en-US" sz="3300">
                <a:solidFill>
                  <a:srgbClr val="222444"/>
                </a:solidFill>
                <a:latin typeface="The Seasons"/>
                <a:ea typeface="The Seasons"/>
                <a:cs typeface="The Seasons"/>
                <a:sym typeface="The Seasons"/>
              </a:rPr>
              <a:t>ADVOCACY CAMPAIGN AND TOOLKIT</a:t>
            </a:r>
          </a:p>
        </p:txBody>
      </p:sp>
      <p:grpSp>
        <p:nvGrpSpPr>
          <p:cNvPr id="9" name="Group 9"/>
          <p:cNvGrpSpPr/>
          <p:nvPr/>
        </p:nvGrpSpPr>
        <p:grpSpPr>
          <a:xfrm>
            <a:off x="4658444" y="244899"/>
            <a:ext cx="2875676" cy="2036682"/>
            <a:chOff x="0" y="0"/>
            <a:chExt cx="3834235" cy="2715576"/>
          </a:xfrm>
        </p:grpSpPr>
        <p:sp>
          <p:nvSpPr>
            <p:cNvPr id="10" name="TextBox 10"/>
            <p:cNvSpPr txBox="1"/>
            <p:nvPr/>
          </p:nvSpPr>
          <p:spPr>
            <a:xfrm>
              <a:off x="0" y="114300"/>
              <a:ext cx="3834235" cy="2601276"/>
            </a:xfrm>
            <a:prstGeom prst="rect">
              <a:avLst/>
            </a:prstGeom>
          </p:spPr>
          <p:txBody>
            <a:bodyPr lIns="0" tIns="0" rIns="0" bIns="0" rtlCol="0" anchor="t">
              <a:spAutoFit/>
            </a:bodyPr>
            <a:lstStyle/>
            <a:p>
              <a:pPr algn="ctr">
                <a:lnSpc>
                  <a:spcPts val="13408"/>
                </a:lnSpc>
              </a:pPr>
              <a:r>
                <a:rPr lang="en-US" sz="13408" spc="-844">
                  <a:solidFill>
                    <a:srgbClr val="10598F"/>
                  </a:solidFill>
                  <a:latin typeface="Maharlika"/>
                  <a:ea typeface="Maharlika"/>
                  <a:cs typeface="Maharlika"/>
                  <a:sym typeface="Maharlika"/>
                </a:rPr>
                <a:t>40</a:t>
              </a:r>
            </a:p>
          </p:txBody>
        </p:sp>
        <p:grpSp>
          <p:nvGrpSpPr>
            <p:cNvPr id="11" name="Group 11"/>
            <p:cNvGrpSpPr/>
            <p:nvPr/>
          </p:nvGrpSpPr>
          <p:grpSpPr>
            <a:xfrm>
              <a:off x="1055873" y="1247926"/>
              <a:ext cx="1722488" cy="296755"/>
              <a:chOff x="0" y="0"/>
              <a:chExt cx="1453402" cy="250396"/>
            </a:xfrm>
          </p:grpSpPr>
          <p:sp>
            <p:nvSpPr>
              <p:cNvPr id="12" name="Freeform 12"/>
              <p:cNvSpPr/>
              <p:nvPr/>
            </p:nvSpPr>
            <p:spPr>
              <a:xfrm>
                <a:off x="0" y="0"/>
                <a:ext cx="1453402" cy="250396"/>
              </a:xfrm>
              <a:custGeom>
                <a:avLst/>
                <a:gdLst/>
                <a:ahLst/>
                <a:cxnLst/>
                <a:rect l="l" t="t" r="r" b="b"/>
                <a:pathLst>
                  <a:path w="1453402" h="250396">
                    <a:moveTo>
                      <a:pt x="0" y="0"/>
                    </a:moveTo>
                    <a:lnTo>
                      <a:pt x="1453402" y="0"/>
                    </a:lnTo>
                    <a:lnTo>
                      <a:pt x="1453402" y="250396"/>
                    </a:lnTo>
                    <a:lnTo>
                      <a:pt x="0" y="250396"/>
                    </a:lnTo>
                    <a:close/>
                  </a:path>
                </a:pathLst>
              </a:custGeom>
              <a:solidFill>
                <a:srgbClr val="FFFFFF"/>
              </a:solidFill>
            </p:spPr>
            <p:txBody>
              <a:bodyPr/>
              <a:lstStyle/>
              <a:p>
                <a:endParaRPr lang="en-US"/>
              </a:p>
            </p:txBody>
          </p:sp>
          <p:sp>
            <p:nvSpPr>
              <p:cNvPr id="13" name="TextBox 13"/>
              <p:cNvSpPr txBox="1"/>
              <p:nvPr/>
            </p:nvSpPr>
            <p:spPr>
              <a:xfrm>
                <a:off x="0" y="0"/>
                <a:ext cx="1453402" cy="250396"/>
              </a:xfrm>
              <a:prstGeom prst="rect">
                <a:avLst/>
              </a:prstGeom>
            </p:spPr>
            <p:txBody>
              <a:bodyPr lIns="6422" tIns="6422" rIns="6422" bIns="6422" rtlCol="0" anchor="ctr"/>
              <a:lstStyle/>
              <a:p>
                <a:pPr algn="ctr">
                  <a:lnSpc>
                    <a:spcPts val="1116"/>
                  </a:lnSpc>
                </a:pPr>
                <a:endParaRPr/>
              </a:p>
            </p:txBody>
          </p:sp>
        </p:grpSp>
        <p:grpSp>
          <p:nvGrpSpPr>
            <p:cNvPr id="14" name="Group 14"/>
            <p:cNvGrpSpPr/>
            <p:nvPr/>
          </p:nvGrpSpPr>
          <p:grpSpPr>
            <a:xfrm>
              <a:off x="1055873" y="1247926"/>
              <a:ext cx="1285153" cy="296755"/>
              <a:chOff x="0" y="0"/>
              <a:chExt cx="1140133" cy="263268"/>
            </a:xfrm>
          </p:grpSpPr>
          <p:sp>
            <p:nvSpPr>
              <p:cNvPr id="15" name="Freeform 15"/>
              <p:cNvSpPr/>
              <p:nvPr/>
            </p:nvSpPr>
            <p:spPr>
              <a:xfrm>
                <a:off x="0" y="0"/>
                <a:ext cx="1140134" cy="263268"/>
              </a:xfrm>
              <a:custGeom>
                <a:avLst/>
                <a:gdLst/>
                <a:ahLst/>
                <a:cxnLst/>
                <a:rect l="l" t="t" r="r" b="b"/>
                <a:pathLst>
                  <a:path w="1140134" h="263268">
                    <a:moveTo>
                      <a:pt x="0" y="0"/>
                    </a:moveTo>
                    <a:lnTo>
                      <a:pt x="1140134" y="0"/>
                    </a:lnTo>
                    <a:lnTo>
                      <a:pt x="1140134" y="263268"/>
                    </a:lnTo>
                    <a:lnTo>
                      <a:pt x="0" y="263268"/>
                    </a:lnTo>
                    <a:close/>
                  </a:path>
                </a:pathLst>
              </a:custGeom>
              <a:ln w="19050" cap="sq">
                <a:solidFill>
                  <a:srgbClr val="10598F"/>
                </a:solidFill>
                <a:prstDash val="solid"/>
                <a:miter/>
              </a:ln>
            </p:spPr>
            <p:txBody>
              <a:bodyPr/>
              <a:lstStyle/>
              <a:p>
                <a:endParaRPr lang="en-US"/>
              </a:p>
            </p:txBody>
          </p:sp>
          <p:sp>
            <p:nvSpPr>
              <p:cNvPr id="16" name="TextBox 16"/>
              <p:cNvSpPr txBox="1"/>
              <p:nvPr/>
            </p:nvSpPr>
            <p:spPr>
              <a:xfrm>
                <a:off x="0" y="-19050"/>
                <a:ext cx="1140133" cy="282318"/>
              </a:xfrm>
              <a:prstGeom prst="rect">
                <a:avLst/>
              </a:prstGeom>
            </p:spPr>
            <p:txBody>
              <a:bodyPr lIns="24432" tIns="24432" rIns="24432" bIns="24432" rtlCol="0" anchor="ctr"/>
              <a:lstStyle/>
              <a:p>
                <a:pPr algn="ctr">
                  <a:lnSpc>
                    <a:spcPts val="1722"/>
                  </a:lnSpc>
                </a:pPr>
                <a:endParaRPr/>
              </a:p>
            </p:txBody>
          </p:sp>
        </p:grpSp>
        <p:sp>
          <p:nvSpPr>
            <p:cNvPr id="17" name="TextBox 17"/>
            <p:cNvSpPr txBox="1"/>
            <p:nvPr/>
          </p:nvSpPr>
          <p:spPr>
            <a:xfrm>
              <a:off x="813056" y="1270257"/>
              <a:ext cx="1467551" cy="251377"/>
            </a:xfrm>
            <a:prstGeom prst="rect">
              <a:avLst/>
            </a:prstGeom>
          </p:spPr>
          <p:txBody>
            <a:bodyPr lIns="0" tIns="0" rIns="0" bIns="0" rtlCol="0" anchor="t">
              <a:spAutoFit/>
            </a:bodyPr>
            <a:lstStyle/>
            <a:p>
              <a:pPr algn="ctr">
                <a:lnSpc>
                  <a:spcPts val="1541"/>
                </a:lnSpc>
                <a:spcBef>
                  <a:spcPct val="0"/>
                </a:spcBef>
              </a:pPr>
              <a:r>
                <a:rPr lang="en-US" sz="1100" b="1" spc="102">
                  <a:solidFill>
                    <a:srgbClr val="10598F"/>
                  </a:solidFill>
                  <a:latin typeface="Montserrat Bold"/>
                  <a:ea typeface="Montserrat Bold"/>
                  <a:cs typeface="Montserrat Bold"/>
                  <a:sym typeface="Montserrat Bold"/>
                </a:rPr>
                <a:t>BY 2040</a:t>
              </a:r>
            </a:p>
          </p:txBody>
        </p:sp>
        <p:sp>
          <p:nvSpPr>
            <p:cNvPr id="18" name="TextBox 18"/>
            <p:cNvSpPr txBox="1"/>
            <p:nvPr/>
          </p:nvSpPr>
          <p:spPr>
            <a:xfrm rot="-157903">
              <a:off x="2998080" y="96578"/>
              <a:ext cx="527284" cy="811893"/>
            </a:xfrm>
            <a:prstGeom prst="rect">
              <a:avLst/>
            </a:prstGeom>
          </p:spPr>
          <p:txBody>
            <a:bodyPr lIns="0" tIns="0" rIns="0" bIns="0" rtlCol="0" anchor="t">
              <a:spAutoFit/>
            </a:bodyPr>
            <a:lstStyle/>
            <a:p>
              <a:pPr algn="ctr">
                <a:lnSpc>
                  <a:spcPts val="4680"/>
                </a:lnSpc>
                <a:spcBef>
                  <a:spcPct val="0"/>
                </a:spcBef>
              </a:pPr>
              <a:r>
                <a:rPr lang="en-US" sz="3343" b="1" i="1" spc="-234">
                  <a:solidFill>
                    <a:srgbClr val="10598F"/>
                  </a:solidFill>
                  <a:latin typeface="Times New Roman MT Bold Italics"/>
                  <a:ea typeface="Times New Roman MT Bold Italics"/>
                  <a:cs typeface="Times New Roman MT Bold Italics"/>
                  <a:sym typeface="Times New Roman MT Bold Italics"/>
                </a:rPr>
                <a:t>%</a:t>
              </a:r>
            </a:p>
          </p:txBody>
        </p:sp>
        <p:sp>
          <p:nvSpPr>
            <p:cNvPr id="19" name="Freeform 19"/>
            <p:cNvSpPr/>
            <p:nvPr/>
          </p:nvSpPr>
          <p:spPr>
            <a:xfrm>
              <a:off x="2001627" y="1128546"/>
              <a:ext cx="985919" cy="634685"/>
            </a:xfrm>
            <a:custGeom>
              <a:avLst/>
              <a:gdLst/>
              <a:ahLst/>
              <a:cxnLst/>
              <a:rect l="l" t="t" r="r" b="b"/>
              <a:pathLst>
                <a:path w="985919" h="634685">
                  <a:moveTo>
                    <a:pt x="0" y="0"/>
                  </a:moveTo>
                  <a:lnTo>
                    <a:pt x="985919" y="0"/>
                  </a:lnTo>
                  <a:lnTo>
                    <a:pt x="985919" y="634685"/>
                  </a:lnTo>
                  <a:lnTo>
                    <a:pt x="0" y="6346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20"/>
            <p:cNvSpPr txBox="1"/>
            <p:nvPr/>
          </p:nvSpPr>
          <p:spPr>
            <a:xfrm>
              <a:off x="411243" y="2051502"/>
              <a:ext cx="3180768" cy="191599"/>
            </a:xfrm>
            <a:prstGeom prst="rect">
              <a:avLst/>
            </a:prstGeom>
          </p:spPr>
          <p:txBody>
            <a:bodyPr lIns="0" tIns="0" rIns="0" bIns="0" rtlCol="0" anchor="t">
              <a:spAutoFit/>
            </a:bodyPr>
            <a:lstStyle/>
            <a:p>
              <a:pPr algn="ctr">
                <a:lnSpc>
                  <a:spcPts val="1099"/>
                </a:lnSpc>
              </a:pPr>
              <a:r>
                <a:rPr lang="en-US" sz="1077" b="1" spc="114">
                  <a:solidFill>
                    <a:srgbClr val="10598F"/>
                  </a:solidFill>
                  <a:latin typeface="Montserrat Medium"/>
                  <a:ea typeface="Montserrat Medium"/>
                  <a:cs typeface="Montserrat Medium"/>
                  <a:sym typeface="Montserrat Medium"/>
                </a:rPr>
                <a:t>FULFILL THE IDEA PROMISE</a:t>
              </a:r>
            </a:p>
          </p:txBody>
        </p:sp>
      </p:grpSp>
      <p:sp>
        <p:nvSpPr>
          <p:cNvPr id="21" name="TextBox 21"/>
          <p:cNvSpPr txBox="1"/>
          <p:nvPr/>
        </p:nvSpPr>
        <p:spPr>
          <a:xfrm>
            <a:off x="843429" y="7951000"/>
            <a:ext cx="6268392" cy="832104"/>
          </a:xfrm>
          <a:prstGeom prst="rect">
            <a:avLst/>
          </a:prstGeom>
        </p:spPr>
        <p:txBody>
          <a:bodyPr lIns="0" tIns="0" rIns="0" bIns="0" rtlCol="0" anchor="t">
            <a:spAutoFit/>
          </a:bodyPr>
          <a:lstStyle/>
          <a:p>
            <a:pPr algn="ctr">
              <a:lnSpc>
                <a:spcPts val="3108"/>
              </a:lnSpc>
            </a:pPr>
            <a:r>
              <a:rPr lang="en-US" sz="2800" spc="70">
                <a:solidFill>
                  <a:srgbClr val="FFFFFF"/>
                </a:solidFill>
                <a:latin typeface="The Seasons"/>
                <a:ea typeface="The Seasons"/>
                <a:cs typeface="The Seasons"/>
                <a:sym typeface="The Seasons"/>
              </a:rPr>
              <a:t>Individuals with Disabilities Education Act (IDEA)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0759" y="555975"/>
            <a:ext cx="5556949" cy="106965"/>
            <a:chOff x="0" y="0"/>
            <a:chExt cx="2116933" cy="40748"/>
          </a:xfrm>
        </p:grpSpPr>
        <p:sp>
          <p:nvSpPr>
            <p:cNvPr id="3" name="Freeform 3"/>
            <p:cNvSpPr/>
            <p:nvPr/>
          </p:nvSpPr>
          <p:spPr>
            <a:xfrm>
              <a:off x="0" y="0"/>
              <a:ext cx="2116933" cy="40748"/>
            </a:xfrm>
            <a:custGeom>
              <a:avLst/>
              <a:gdLst/>
              <a:ahLst/>
              <a:cxnLst/>
              <a:rect l="l" t="t" r="r" b="b"/>
              <a:pathLst>
                <a:path w="2116933" h="40748">
                  <a:moveTo>
                    <a:pt x="0" y="0"/>
                  </a:moveTo>
                  <a:lnTo>
                    <a:pt x="2116933" y="0"/>
                  </a:lnTo>
                  <a:lnTo>
                    <a:pt x="2116933" y="40748"/>
                  </a:lnTo>
                  <a:lnTo>
                    <a:pt x="0" y="40748"/>
                  </a:lnTo>
                  <a:close/>
                </a:path>
              </a:pathLst>
            </a:custGeom>
            <a:solidFill>
              <a:srgbClr val="D9B343"/>
            </a:solidFill>
          </p:spPr>
          <p:txBody>
            <a:bodyPr/>
            <a:lstStyle/>
            <a:p>
              <a:endParaRPr lang="en-US"/>
            </a:p>
          </p:txBody>
        </p:sp>
        <p:sp>
          <p:nvSpPr>
            <p:cNvPr id="4" name="TextBox 4"/>
            <p:cNvSpPr txBox="1"/>
            <p:nvPr/>
          </p:nvSpPr>
          <p:spPr>
            <a:xfrm>
              <a:off x="0" y="-9525"/>
              <a:ext cx="2116933" cy="50273"/>
            </a:xfrm>
            <a:prstGeom prst="rect">
              <a:avLst/>
            </a:prstGeom>
          </p:spPr>
          <p:txBody>
            <a:bodyPr lIns="47790" tIns="47790" rIns="47790" bIns="47790" rtlCol="0" anchor="ctr"/>
            <a:lstStyle/>
            <a:p>
              <a:pPr algn="ctr">
                <a:lnSpc>
                  <a:spcPts val="1621"/>
                </a:lnSpc>
              </a:pPr>
              <a:endParaRPr/>
            </a:p>
          </p:txBody>
        </p:sp>
      </p:grpSp>
      <p:graphicFrame>
        <p:nvGraphicFramePr>
          <p:cNvPr id="5" name="Table 5"/>
          <p:cNvGraphicFramePr>
            <a:graphicFrameLocks noGrp="1"/>
          </p:cNvGraphicFramePr>
          <p:nvPr/>
        </p:nvGraphicFramePr>
        <p:xfrm>
          <a:off x="1144039" y="1860929"/>
          <a:ext cx="5484322" cy="7928124"/>
        </p:xfrm>
        <a:graphic>
          <a:graphicData uri="http://schemas.openxmlformats.org/drawingml/2006/table">
            <a:tbl>
              <a:tblPr/>
              <a:tblGrid>
                <a:gridCol w="4454698">
                  <a:extLst>
                    <a:ext uri="{9D8B030D-6E8A-4147-A177-3AD203B41FA5}">
                      <a16:colId xmlns:a16="http://schemas.microsoft.com/office/drawing/2014/main" val="20000"/>
                    </a:ext>
                  </a:extLst>
                </a:gridCol>
                <a:gridCol w="1029624">
                  <a:extLst>
                    <a:ext uri="{9D8B030D-6E8A-4147-A177-3AD203B41FA5}">
                      <a16:colId xmlns:a16="http://schemas.microsoft.com/office/drawing/2014/main" val="20001"/>
                    </a:ext>
                  </a:extLst>
                </a:gridCol>
              </a:tblGrid>
              <a:tr h="383776">
                <a:tc>
                  <a:txBody>
                    <a:bodyPr/>
                    <a:lstStyle/>
                    <a:p>
                      <a:pPr algn="l">
                        <a:lnSpc>
                          <a:spcPts val="1679"/>
                        </a:lnSpc>
                        <a:defRPr/>
                      </a:pPr>
                      <a:r>
                        <a:rPr lang="en-US" sz="1200">
                          <a:solidFill>
                            <a:srgbClr val="000000"/>
                          </a:solidFill>
                          <a:latin typeface="The Seasons"/>
                          <a:ea typeface="The Seasons"/>
                          <a:cs typeface="The Seasons"/>
                          <a:sym typeface="The Seasons"/>
                        </a:rPr>
                        <a:t>Campaign Background and Overview</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The Seasons"/>
                          <a:ea typeface="The Seasons"/>
                          <a:cs typeface="The Seasons"/>
                          <a:sym typeface="The Seasons"/>
                        </a:rPr>
                        <a:t>1-2</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83776">
                <a:tc>
                  <a:txBody>
                    <a:bodyPr/>
                    <a:lstStyle/>
                    <a:p>
                      <a:pPr algn="l">
                        <a:lnSpc>
                          <a:spcPts val="1679"/>
                        </a:lnSpc>
                        <a:defRPr/>
                      </a:pPr>
                      <a:r>
                        <a:rPr lang="en-US" sz="1200">
                          <a:solidFill>
                            <a:srgbClr val="000000"/>
                          </a:solidFill>
                          <a:latin typeface="The Seasons"/>
                          <a:ea typeface="The Seasons"/>
                          <a:cs typeface="The Seasons"/>
                          <a:sym typeface="The Seasons"/>
                        </a:rPr>
                        <a:t>Strategic Framework</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3</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3776">
                <a:tc>
                  <a:txBody>
                    <a:bodyPr/>
                    <a:lstStyle/>
                    <a:p>
                      <a:pPr algn="l">
                        <a:lnSpc>
                          <a:spcPts val="1679"/>
                        </a:lnSpc>
                        <a:defRPr/>
                      </a:pPr>
                      <a:r>
                        <a:rPr lang="en-US" sz="1200">
                          <a:solidFill>
                            <a:srgbClr val="000000"/>
                          </a:solidFill>
                          <a:latin typeface="The Seasons"/>
                          <a:ea typeface="The Seasons"/>
                          <a:cs typeface="The Seasons"/>
                          <a:sym typeface="The Seasons"/>
                        </a:rPr>
                        <a:t>High Level Launch Plan</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4</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3776">
                <a:tc>
                  <a:txBody>
                    <a:bodyPr/>
                    <a:lstStyle/>
                    <a:p>
                      <a:pPr algn="l">
                        <a:lnSpc>
                          <a:spcPts val="1679"/>
                        </a:lnSpc>
                        <a:defRPr/>
                      </a:pPr>
                      <a:r>
                        <a:rPr lang="en-US" sz="1200">
                          <a:solidFill>
                            <a:srgbClr val="000000"/>
                          </a:solidFill>
                          <a:latin typeface="The Seasons"/>
                          <a:ea typeface="The Seasons"/>
                          <a:cs typeface="The Seasons"/>
                          <a:sym typeface="The Seasons"/>
                        </a:rPr>
                        <a:t>Messaging Framework</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5</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3776">
                <a:tc>
                  <a:txBody>
                    <a:bodyPr/>
                    <a:lstStyle/>
                    <a:p>
                      <a:pPr algn="l">
                        <a:lnSpc>
                          <a:spcPts val="1679"/>
                        </a:lnSpc>
                        <a:defRPr/>
                      </a:pPr>
                      <a:r>
                        <a:rPr lang="en-US" sz="1200">
                          <a:solidFill>
                            <a:srgbClr val="000000"/>
                          </a:solidFill>
                          <a:latin typeface="The Seasons"/>
                          <a:ea typeface="The Seasons"/>
                          <a:cs typeface="The Seasons"/>
                          <a:sym typeface="The Seasons"/>
                        </a:rPr>
                        <a:t>Toolkit</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6</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3776">
                <a:tc>
                  <a:txBody>
                    <a:bodyPr/>
                    <a:lstStyle/>
                    <a:p>
                      <a:pPr algn="l">
                        <a:lnSpc>
                          <a:spcPts val="1679"/>
                        </a:lnSpc>
                        <a:defRPr/>
                      </a:pPr>
                      <a:r>
                        <a:rPr lang="en-US" sz="1200">
                          <a:solidFill>
                            <a:srgbClr val="000000"/>
                          </a:solidFill>
                          <a:latin typeface="The Seasons"/>
                          <a:ea typeface="The Seasons"/>
                          <a:cs typeface="The Seasons"/>
                          <a:sym typeface="The Seasons"/>
                        </a:rPr>
                        <a:t>Recommended Strategies and Tactics</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7</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5676">
                <a:tc>
                  <a:txBody>
                    <a:bodyPr/>
                    <a:lstStyle/>
                    <a:p>
                      <a:pPr algn="l">
                        <a:lnSpc>
                          <a:spcPts val="1679"/>
                        </a:lnSpc>
                        <a:defRPr/>
                      </a:pPr>
                      <a:r>
                        <a:rPr lang="en-US" sz="1200" b="1">
                          <a:solidFill>
                            <a:srgbClr val="0F5286"/>
                          </a:solidFill>
                          <a:latin typeface="The Seasons Bold"/>
                          <a:ea typeface="The Seasons Bold"/>
                          <a:cs typeface="The Seasons Bold"/>
                          <a:sym typeface="The Seasons Bold"/>
                        </a:rPr>
                        <a:t>   Grassroots Mobilization</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8</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Talking Points</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9-10</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Presentation Outline</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11-12</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Sample Board Resolution </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13</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One Minute Video Scripts</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14-15</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85676">
                <a:tc>
                  <a:txBody>
                    <a:bodyPr/>
                    <a:lstStyle/>
                    <a:p>
                      <a:pPr algn="l">
                        <a:lnSpc>
                          <a:spcPts val="1679"/>
                        </a:lnSpc>
                        <a:defRPr/>
                      </a:pPr>
                      <a:r>
                        <a:rPr lang="en-US" sz="1200" b="1">
                          <a:solidFill>
                            <a:srgbClr val="10598F"/>
                          </a:solidFill>
                          <a:latin typeface="The Seasons Bold"/>
                          <a:ea typeface="The Seasons Bold"/>
                          <a:cs typeface="The Seasons Bold"/>
                          <a:sym typeface="The Seasons Bold"/>
                        </a:rPr>
                        <a:t>   Media and Press</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16</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Sample Press Release</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17-18</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Local Op-Ed</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19</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385676">
                <a:tc>
                  <a:txBody>
                    <a:bodyPr/>
                    <a:lstStyle/>
                    <a:p>
                      <a:pPr algn="l">
                        <a:lnSpc>
                          <a:spcPts val="1679"/>
                        </a:lnSpc>
                        <a:defRPr/>
                      </a:pPr>
                      <a:r>
                        <a:rPr lang="en-US" sz="1200" b="1">
                          <a:solidFill>
                            <a:srgbClr val="10598F"/>
                          </a:solidFill>
                          <a:latin typeface="The Seasons Bold"/>
                          <a:ea typeface="The Seasons Bold"/>
                          <a:cs typeface="The Seasons Bold"/>
                          <a:sym typeface="The Seasons Bold"/>
                        </a:rPr>
                        <a:t>   Congressional Outreach</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20</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Letter to Congress</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21</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Copy for Leave Behind</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22-23</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372370">
                <a:tc>
                  <a:txBody>
                    <a:bodyPr/>
                    <a:lstStyle/>
                    <a:p>
                      <a:pPr algn="l">
                        <a:lnSpc>
                          <a:spcPts val="1679"/>
                        </a:lnSpc>
                        <a:defRPr/>
                      </a:pPr>
                      <a:r>
                        <a:rPr lang="en-US" sz="1200">
                          <a:solidFill>
                            <a:srgbClr val="000000"/>
                          </a:solidFill>
                          <a:latin typeface="The Seasons"/>
                          <a:ea typeface="The Seasons"/>
                          <a:cs typeface="The Seasons"/>
                          <a:sym typeface="The Seasons"/>
                        </a:rPr>
                        <a:t>     Sample Congressional Testimony</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24</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372370">
                <a:tc>
                  <a:txBody>
                    <a:bodyPr/>
                    <a:lstStyle/>
                    <a:p>
                      <a:pPr algn="l">
                        <a:lnSpc>
                          <a:spcPts val="1679"/>
                        </a:lnSpc>
                        <a:defRPr/>
                      </a:pPr>
                      <a:r>
                        <a:rPr lang="en-US" sz="1200" b="1">
                          <a:solidFill>
                            <a:srgbClr val="10598F"/>
                          </a:solidFill>
                          <a:latin typeface="The Seasons Bold"/>
                          <a:ea typeface="The Seasons Bold"/>
                          <a:cs typeface="The Seasons Bold"/>
                          <a:sym typeface="The Seasons Bold"/>
                        </a:rPr>
                        <a:t>   Dedicated Week of Action</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25-27</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372370">
                <a:tc>
                  <a:txBody>
                    <a:bodyPr/>
                    <a:lstStyle/>
                    <a:p>
                      <a:pPr algn="l">
                        <a:lnSpc>
                          <a:spcPts val="1679"/>
                        </a:lnSpc>
                        <a:defRPr/>
                      </a:pPr>
                      <a:r>
                        <a:rPr lang="en-US" sz="1200" b="1">
                          <a:solidFill>
                            <a:srgbClr val="10598F"/>
                          </a:solidFill>
                          <a:latin typeface="The Seasons Bold"/>
                          <a:ea typeface="The Seasons Bold"/>
                          <a:cs typeface="The Seasons Bold"/>
                          <a:sym typeface="The Seasons Bold"/>
                        </a:rPr>
                        <a:t>   Social Media</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28-29</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372370">
                <a:tc>
                  <a:txBody>
                    <a:bodyPr/>
                    <a:lstStyle/>
                    <a:p>
                      <a:pPr algn="l">
                        <a:lnSpc>
                          <a:spcPts val="1679"/>
                        </a:lnSpc>
                        <a:defRPr/>
                      </a:pPr>
                      <a:r>
                        <a:rPr lang="en-US" sz="1200" b="1">
                          <a:solidFill>
                            <a:srgbClr val="10598F"/>
                          </a:solidFill>
                          <a:latin typeface="The Seasons Bold"/>
                          <a:ea typeface="The Seasons Bold"/>
                          <a:cs typeface="The Seasons Bold"/>
                          <a:sym typeface="The Seasons Bold"/>
                        </a:rPr>
                        <a:t>   Other Resources</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0000"/>
                          </a:solidFill>
                          <a:latin typeface="The Seasons"/>
                          <a:ea typeface="The Seasons"/>
                          <a:cs typeface="The Seasons"/>
                          <a:sym typeface="The Seasons"/>
                        </a:rPr>
                        <a:t>30</a:t>
                      </a:r>
                      <a:endParaRPr lang="en-US" sz="1100"/>
                    </a:p>
                  </a:txBody>
                  <a:tcPr marL="47625" marR="47625" marT="47625" marB="476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bl>
          </a:graphicData>
        </a:graphic>
      </p:graphicFrame>
      <p:sp>
        <p:nvSpPr>
          <p:cNvPr id="6" name="TextBox 6"/>
          <p:cNvSpPr txBox="1"/>
          <p:nvPr/>
        </p:nvSpPr>
        <p:spPr>
          <a:xfrm>
            <a:off x="909320" y="1194628"/>
            <a:ext cx="5953760" cy="560451"/>
          </a:xfrm>
          <a:prstGeom prst="rect">
            <a:avLst/>
          </a:prstGeom>
        </p:spPr>
        <p:txBody>
          <a:bodyPr lIns="0" tIns="0" rIns="0" bIns="0" rtlCol="0" anchor="t">
            <a:spAutoFit/>
          </a:bodyPr>
          <a:lstStyle/>
          <a:p>
            <a:pPr algn="ctr">
              <a:lnSpc>
                <a:spcPts val="4032"/>
              </a:lnSpc>
            </a:pPr>
            <a:r>
              <a:rPr lang="en-US" sz="3600">
                <a:solidFill>
                  <a:srgbClr val="10598F"/>
                </a:solidFill>
                <a:latin typeface="The Seasons"/>
                <a:ea typeface="The Seasons"/>
                <a:cs typeface="The Seasons"/>
                <a:sym typeface="The Seasons"/>
              </a:rPr>
              <a:t>Table of Contents</a:t>
            </a:r>
          </a:p>
        </p:txBody>
      </p:sp>
      <p:grpSp>
        <p:nvGrpSpPr>
          <p:cNvPr id="7" name="Group 7"/>
          <p:cNvGrpSpPr/>
          <p:nvPr/>
        </p:nvGrpSpPr>
        <p:grpSpPr>
          <a:xfrm>
            <a:off x="5833285" y="112202"/>
            <a:ext cx="1555219" cy="1101476"/>
            <a:chOff x="0" y="0"/>
            <a:chExt cx="2073625" cy="1468634"/>
          </a:xfrm>
        </p:grpSpPr>
        <p:sp>
          <p:nvSpPr>
            <p:cNvPr id="8" name="TextBox 8"/>
            <p:cNvSpPr txBox="1"/>
            <p:nvPr/>
          </p:nvSpPr>
          <p:spPr>
            <a:xfrm>
              <a:off x="0" y="66675"/>
              <a:ext cx="2073625" cy="1401959"/>
            </a:xfrm>
            <a:prstGeom prst="rect">
              <a:avLst/>
            </a:prstGeom>
          </p:spPr>
          <p:txBody>
            <a:bodyPr lIns="0" tIns="0" rIns="0" bIns="0" rtlCol="0" anchor="t">
              <a:spAutoFit/>
            </a:bodyPr>
            <a:lstStyle/>
            <a:p>
              <a:pPr algn="ctr">
                <a:lnSpc>
                  <a:spcPts val="7251"/>
                </a:lnSpc>
              </a:pPr>
              <a:r>
                <a:rPr lang="en-US" sz="7251" spc="-456">
                  <a:solidFill>
                    <a:srgbClr val="10598F"/>
                  </a:solidFill>
                  <a:latin typeface="Maharlika"/>
                  <a:ea typeface="Maharlika"/>
                  <a:cs typeface="Maharlika"/>
                  <a:sym typeface="Maharlika"/>
                </a:rPr>
                <a:t>40</a:t>
              </a:r>
            </a:p>
          </p:txBody>
        </p:sp>
        <p:grpSp>
          <p:nvGrpSpPr>
            <p:cNvPr id="9" name="Group 9"/>
            <p:cNvGrpSpPr/>
            <p:nvPr/>
          </p:nvGrpSpPr>
          <p:grpSpPr>
            <a:xfrm>
              <a:off x="571036" y="674902"/>
              <a:ext cx="931554" cy="160490"/>
              <a:chOff x="0" y="0"/>
              <a:chExt cx="1453402" cy="250396"/>
            </a:xfrm>
          </p:grpSpPr>
          <p:sp>
            <p:nvSpPr>
              <p:cNvPr id="10" name="Freeform 10"/>
              <p:cNvSpPr/>
              <p:nvPr/>
            </p:nvSpPr>
            <p:spPr>
              <a:xfrm>
                <a:off x="0" y="0"/>
                <a:ext cx="1453402" cy="250396"/>
              </a:xfrm>
              <a:custGeom>
                <a:avLst/>
                <a:gdLst/>
                <a:ahLst/>
                <a:cxnLst/>
                <a:rect l="l" t="t" r="r" b="b"/>
                <a:pathLst>
                  <a:path w="1453402" h="250396">
                    <a:moveTo>
                      <a:pt x="0" y="0"/>
                    </a:moveTo>
                    <a:lnTo>
                      <a:pt x="1453402" y="0"/>
                    </a:lnTo>
                    <a:lnTo>
                      <a:pt x="1453402" y="250396"/>
                    </a:lnTo>
                    <a:lnTo>
                      <a:pt x="0" y="250396"/>
                    </a:lnTo>
                    <a:close/>
                  </a:path>
                </a:pathLst>
              </a:custGeom>
              <a:solidFill>
                <a:srgbClr val="FFFFFF"/>
              </a:solidFill>
            </p:spPr>
            <p:txBody>
              <a:bodyPr/>
              <a:lstStyle/>
              <a:p>
                <a:endParaRPr lang="en-US"/>
              </a:p>
            </p:txBody>
          </p:sp>
          <p:sp>
            <p:nvSpPr>
              <p:cNvPr id="11" name="TextBox 11"/>
              <p:cNvSpPr txBox="1"/>
              <p:nvPr/>
            </p:nvSpPr>
            <p:spPr>
              <a:xfrm>
                <a:off x="0" y="0"/>
                <a:ext cx="1453402" cy="250396"/>
              </a:xfrm>
              <a:prstGeom prst="rect">
                <a:avLst/>
              </a:prstGeom>
            </p:spPr>
            <p:txBody>
              <a:bodyPr lIns="3473" tIns="3473" rIns="3473" bIns="3473" rtlCol="0" anchor="ctr"/>
              <a:lstStyle/>
              <a:p>
                <a:pPr algn="ctr">
                  <a:lnSpc>
                    <a:spcPts val="1116"/>
                  </a:lnSpc>
                </a:pPr>
                <a:endParaRPr/>
              </a:p>
            </p:txBody>
          </p:sp>
        </p:grpSp>
        <p:grpSp>
          <p:nvGrpSpPr>
            <p:cNvPr id="12" name="Group 12"/>
            <p:cNvGrpSpPr/>
            <p:nvPr/>
          </p:nvGrpSpPr>
          <p:grpSpPr>
            <a:xfrm>
              <a:off x="571036" y="674902"/>
              <a:ext cx="695035" cy="160490"/>
              <a:chOff x="0" y="0"/>
              <a:chExt cx="1140133" cy="263268"/>
            </a:xfrm>
          </p:grpSpPr>
          <p:sp>
            <p:nvSpPr>
              <p:cNvPr id="13" name="Freeform 13"/>
              <p:cNvSpPr/>
              <p:nvPr/>
            </p:nvSpPr>
            <p:spPr>
              <a:xfrm>
                <a:off x="0" y="0"/>
                <a:ext cx="1140134" cy="263268"/>
              </a:xfrm>
              <a:custGeom>
                <a:avLst/>
                <a:gdLst/>
                <a:ahLst/>
                <a:cxnLst/>
                <a:rect l="l" t="t" r="r" b="b"/>
                <a:pathLst>
                  <a:path w="1140134" h="263268">
                    <a:moveTo>
                      <a:pt x="0" y="0"/>
                    </a:moveTo>
                    <a:lnTo>
                      <a:pt x="1140134" y="0"/>
                    </a:lnTo>
                    <a:lnTo>
                      <a:pt x="1140134" y="263268"/>
                    </a:lnTo>
                    <a:lnTo>
                      <a:pt x="0" y="263268"/>
                    </a:lnTo>
                    <a:close/>
                  </a:path>
                </a:pathLst>
              </a:custGeom>
              <a:ln w="9525" cap="sq">
                <a:solidFill>
                  <a:srgbClr val="10598F"/>
                </a:solidFill>
                <a:prstDash val="solid"/>
                <a:miter/>
              </a:ln>
            </p:spPr>
            <p:txBody>
              <a:bodyPr/>
              <a:lstStyle/>
              <a:p>
                <a:endParaRPr lang="en-US"/>
              </a:p>
            </p:txBody>
          </p:sp>
          <p:sp>
            <p:nvSpPr>
              <p:cNvPr id="14" name="TextBox 14"/>
              <p:cNvSpPr txBox="1"/>
              <p:nvPr/>
            </p:nvSpPr>
            <p:spPr>
              <a:xfrm>
                <a:off x="0" y="-19050"/>
                <a:ext cx="1140133" cy="282318"/>
              </a:xfrm>
              <a:prstGeom prst="rect">
                <a:avLst/>
              </a:prstGeom>
            </p:spPr>
            <p:txBody>
              <a:bodyPr lIns="13213" tIns="13213" rIns="13213" bIns="13213" rtlCol="0" anchor="ctr"/>
              <a:lstStyle/>
              <a:p>
                <a:pPr algn="ctr">
                  <a:lnSpc>
                    <a:spcPts val="1722"/>
                  </a:lnSpc>
                </a:pPr>
                <a:endParaRPr/>
              </a:p>
            </p:txBody>
          </p:sp>
        </p:grpSp>
        <p:sp>
          <p:nvSpPr>
            <p:cNvPr id="15" name="TextBox 15"/>
            <p:cNvSpPr txBox="1"/>
            <p:nvPr/>
          </p:nvSpPr>
          <p:spPr>
            <a:xfrm>
              <a:off x="451887" y="702467"/>
              <a:ext cx="793679" cy="104599"/>
            </a:xfrm>
            <a:prstGeom prst="rect">
              <a:avLst/>
            </a:prstGeom>
          </p:spPr>
          <p:txBody>
            <a:bodyPr lIns="0" tIns="0" rIns="0" bIns="0" rtlCol="0" anchor="t">
              <a:spAutoFit/>
            </a:bodyPr>
            <a:lstStyle/>
            <a:p>
              <a:pPr algn="ctr">
                <a:lnSpc>
                  <a:spcPts val="693"/>
                </a:lnSpc>
                <a:spcBef>
                  <a:spcPct val="0"/>
                </a:spcBef>
              </a:pPr>
              <a:r>
                <a:rPr lang="en-US" sz="495" b="1" spc="46">
                  <a:solidFill>
                    <a:srgbClr val="10598F"/>
                  </a:solidFill>
                  <a:latin typeface="Montserrat Bold"/>
                  <a:ea typeface="Montserrat Bold"/>
                  <a:cs typeface="Montserrat Bold"/>
                  <a:sym typeface="Montserrat Bold"/>
                </a:rPr>
                <a:t>BY 2040</a:t>
              </a:r>
            </a:p>
          </p:txBody>
        </p:sp>
        <p:sp>
          <p:nvSpPr>
            <p:cNvPr id="16" name="TextBox 16"/>
            <p:cNvSpPr txBox="1"/>
            <p:nvPr/>
          </p:nvSpPr>
          <p:spPr>
            <a:xfrm rot="-157903">
              <a:off x="1621324" y="48151"/>
              <a:ext cx="285165" cy="443169"/>
            </a:xfrm>
            <a:prstGeom prst="rect">
              <a:avLst/>
            </a:prstGeom>
          </p:spPr>
          <p:txBody>
            <a:bodyPr lIns="0" tIns="0" rIns="0" bIns="0" rtlCol="0" anchor="t">
              <a:spAutoFit/>
            </a:bodyPr>
            <a:lstStyle/>
            <a:p>
              <a:pPr algn="ctr">
                <a:lnSpc>
                  <a:spcPts val="2531"/>
                </a:lnSpc>
                <a:spcBef>
                  <a:spcPct val="0"/>
                </a:spcBef>
              </a:pPr>
              <a:r>
                <a:rPr lang="en-US" sz="1808" b="1" i="1" spc="-126">
                  <a:solidFill>
                    <a:srgbClr val="10598F"/>
                  </a:solidFill>
                  <a:latin typeface="Times New Roman MT Bold Italics"/>
                  <a:ea typeface="Times New Roman MT Bold Italics"/>
                  <a:cs typeface="Times New Roman MT Bold Italics"/>
                  <a:sym typeface="Times New Roman MT Bold Italics"/>
                </a:rPr>
                <a:t>%</a:t>
              </a:r>
            </a:p>
          </p:txBody>
        </p:sp>
        <p:sp>
          <p:nvSpPr>
            <p:cNvPr id="17" name="Freeform 17"/>
            <p:cNvSpPr/>
            <p:nvPr/>
          </p:nvSpPr>
          <p:spPr>
            <a:xfrm>
              <a:off x="1082517" y="610339"/>
              <a:ext cx="533203" cy="343249"/>
            </a:xfrm>
            <a:custGeom>
              <a:avLst/>
              <a:gdLst/>
              <a:ahLst/>
              <a:cxnLst/>
              <a:rect l="l" t="t" r="r" b="b"/>
              <a:pathLst>
                <a:path w="533203" h="343249">
                  <a:moveTo>
                    <a:pt x="0" y="0"/>
                  </a:moveTo>
                  <a:lnTo>
                    <a:pt x="533203" y="0"/>
                  </a:lnTo>
                  <a:lnTo>
                    <a:pt x="533203" y="343249"/>
                  </a:lnTo>
                  <a:lnTo>
                    <a:pt x="0" y="34324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TextBox 18"/>
            <p:cNvSpPr txBox="1"/>
            <p:nvPr/>
          </p:nvSpPr>
          <p:spPr>
            <a:xfrm>
              <a:off x="277207" y="1108713"/>
              <a:ext cx="1720218" cy="104398"/>
            </a:xfrm>
            <a:prstGeom prst="rect">
              <a:avLst/>
            </a:prstGeom>
          </p:spPr>
          <p:txBody>
            <a:bodyPr lIns="0" tIns="0" rIns="0" bIns="0" rtlCol="0" anchor="t">
              <a:spAutoFit/>
            </a:bodyPr>
            <a:lstStyle/>
            <a:p>
              <a:pPr algn="ctr">
                <a:lnSpc>
                  <a:spcPts val="594"/>
                </a:lnSpc>
              </a:pPr>
              <a:r>
                <a:rPr lang="en-US" sz="582" b="1" spc="61">
                  <a:solidFill>
                    <a:srgbClr val="10598F"/>
                  </a:solidFill>
                  <a:latin typeface="Montserrat Medium"/>
                  <a:ea typeface="Montserrat Medium"/>
                  <a:cs typeface="Montserrat Medium"/>
                  <a:sym typeface="Montserrat Medium"/>
                </a:rPr>
                <a:t>FULFILL THE IDEA PROMISE</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9545" y="8813784"/>
            <a:ext cx="9194087" cy="1244616"/>
            <a:chOff x="0" y="0"/>
            <a:chExt cx="3502509" cy="474139"/>
          </a:xfrm>
        </p:grpSpPr>
        <p:sp>
          <p:nvSpPr>
            <p:cNvPr id="3" name="Freeform 3"/>
            <p:cNvSpPr/>
            <p:nvPr/>
          </p:nvSpPr>
          <p:spPr>
            <a:xfrm>
              <a:off x="0" y="0"/>
              <a:ext cx="3502509" cy="474139"/>
            </a:xfrm>
            <a:custGeom>
              <a:avLst/>
              <a:gdLst/>
              <a:ahLst/>
              <a:cxnLst/>
              <a:rect l="l" t="t" r="r" b="b"/>
              <a:pathLst>
                <a:path w="3502509" h="474139">
                  <a:moveTo>
                    <a:pt x="0" y="0"/>
                  </a:moveTo>
                  <a:lnTo>
                    <a:pt x="3502509" y="0"/>
                  </a:lnTo>
                  <a:lnTo>
                    <a:pt x="3502509" y="474139"/>
                  </a:lnTo>
                  <a:lnTo>
                    <a:pt x="0" y="474139"/>
                  </a:lnTo>
                  <a:close/>
                </a:path>
              </a:pathLst>
            </a:custGeom>
            <a:solidFill>
              <a:srgbClr val="D9B343"/>
            </a:solidFill>
          </p:spPr>
          <p:txBody>
            <a:bodyPr/>
            <a:lstStyle/>
            <a:p>
              <a:endParaRPr lang="en-US"/>
            </a:p>
          </p:txBody>
        </p:sp>
        <p:sp>
          <p:nvSpPr>
            <p:cNvPr id="4" name="TextBox 4"/>
            <p:cNvSpPr txBox="1"/>
            <p:nvPr/>
          </p:nvSpPr>
          <p:spPr>
            <a:xfrm>
              <a:off x="0" y="0"/>
              <a:ext cx="3502509" cy="474139"/>
            </a:xfrm>
            <a:prstGeom prst="rect">
              <a:avLst/>
            </a:prstGeom>
          </p:spPr>
          <p:txBody>
            <a:bodyPr lIns="47790" tIns="47790" rIns="47790" bIns="47790" rtlCol="0" anchor="ctr"/>
            <a:lstStyle/>
            <a:p>
              <a:pPr algn="ctr">
                <a:lnSpc>
                  <a:spcPts val="1467"/>
                </a:lnSpc>
              </a:pPr>
              <a:endParaRPr/>
            </a:p>
          </p:txBody>
        </p:sp>
      </p:grpSp>
      <p:grpSp>
        <p:nvGrpSpPr>
          <p:cNvPr id="5" name="Group 5"/>
          <p:cNvGrpSpPr/>
          <p:nvPr/>
        </p:nvGrpSpPr>
        <p:grpSpPr>
          <a:xfrm>
            <a:off x="5581650" y="0"/>
            <a:ext cx="2133600" cy="8813784"/>
            <a:chOff x="0" y="0"/>
            <a:chExt cx="2844800" cy="11751712"/>
          </a:xfrm>
        </p:grpSpPr>
        <p:pic>
          <p:nvPicPr>
            <p:cNvPr id="6" name="Picture 6"/>
            <p:cNvPicPr>
              <a:picLocks noChangeAspect="1"/>
            </p:cNvPicPr>
            <p:nvPr/>
          </p:nvPicPr>
          <p:blipFill>
            <a:blip r:embed="rId2"/>
            <a:srcRect l="59997" r="23849"/>
            <a:stretch>
              <a:fillRect/>
            </a:stretch>
          </p:blipFill>
          <p:spPr>
            <a:xfrm>
              <a:off x="0" y="0"/>
              <a:ext cx="2844800" cy="11751712"/>
            </a:xfrm>
            <a:prstGeom prst="rect">
              <a:avLst/>
            </a:prstGeom>
          </p:spPr>
        </p:pic>
      </p:grpSp>
      <p:sp>
        <p:nvSpPr>
          <p:cNvPr id="7" name="Freeform 7"/>
          <p:cNvSpPr/>
          <p:nvPr/>
        </p:nvSpPr>
        <p:spPr>
          <a:xfrm>
            <a:off x="1041400" y="9095165"/>
            <a:ext cx="216820" cy="154928"/>
          </a:xfrm>
          <a:custGeom>
            <a:avLst/>
            <a:gdLst/>
            <a:ahLst/>
            <a:cxnLst/>
            <a:rect l="l" t="t" r="r" b="b"/>
            <a:pathLst>
              <a:path w="216820" h="154928">
                <a:moveTo>
                  <a:pt x="0" y="0"/>
                </a:moveTo>
                <a:lnTo>
                  <a:pt x="216820" y="0"/>
                </a:lnTo>
                <a:lnTo>
                  <a:pt x="216820" y="154928"/>
                </a:lnTo>
                <a:lnTo>
                  <a:pt x="0" y="1549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594869" y="454345"/>
            <a:ext cx="6252720" cy="668655"/>
          </a:xfrm>
          <a:prstGeom prst="rect">
            <a:avLst/>
          </a:prstGeom>
        </p:spPr>
        <p:txBody>
          <a:bodyPr lIns="0" tIns="0" rIns="0" bIns="0" rtlCol="0" anchor="t">
            <a:spAutoFit/>
          </a:bodyPr>
          <a:lstStyle/>
          <a:p>
            <a:pPr algn="ctr">
              <a:lnSpc>
                <a:spcPts val="5040"/>
              </a:lnSpc>
              <a:spcBef>
                <a:spcPct val="0"/>
              </a:spcBef>
            </a:pPr>
            <a:r>
              <a:rPr lang="en-US" sz="3600" b="1">
                <a:solidFill>
                  <a:srgbClr val="10598F"/>
                </a:solidFill>
                <a:latin typeface="The Seasons Bold"/>
                <a:ea typeface="The Seasons Bold"/>
                <a:cs typeface="The Seasons Bold"/>
                <a:sym typeface="The Seasons Bold"/>
              </a:rPr>
              <a:t>Campaign Background</a:t>
            </a:r>
          </a:p>
        </p:txBody>
      </p:sp>
      <p:sp>
        <p:nvSpPr>
          <p:cNvPr id="9" name="TextBox 9"/>
          <p:cNvSpPr txBox="1"/>
          <p:nvPr/>
        </p:nvSpPr>
        <p:spPr>
          <a:xfrm>
            <a:off x="594869" y="2463165"/>
            <a:ext cx="4713731" cy="2599622"/>
          </a:xfrm>
          <a:prstGeom prst="rect">
            <a:avLst/>
          </a:prstGeom>
        </p:spPr>
        <p:txBody>
          <a:bodyPr lIns="0" tIns="0" rIns="0" bIns="0" rtlCol="0" anchor="t">
            <a:spAutoFit/>
          </a:bodyPr>
          <a:lstStyle/>
          <a:p>
            <a:pPr algn="l">
              <a:lnSpc>
                <a:spcPts val="1679"/>
              </a:lnSpc>
            </a:pPr>
            <a:r>
              <a:rPr lang="en-US" sz="1200" dirty="0">
                <a:solidFill>
                  <a:srgbClr val="222444"/>
                </a:solidFill>
                <a:latin typeface="Montserrat"/>
                <a:ea typeface="Montserrat"/>
                <a:cs typeface="Montserrat"/>
                <a:sym typeface="Montserrat"/>
              </a:rPr>
              <a:t>In 1975, Congress passed the Individuals with Disabilities Education Act (IDEA) and committed to fund 40 percent of the cost</a:t>
            </a:r>
            <a:r>
              <a:rPr lang="en-US" sz="1200" dirty="0">
                <a:solidFill>
                  <a:srgbClr val="FF0000"/>
                </a:solidFill>
                <a:latin typeface="Montserrat"/>
                <a:ea typeface="Montserrat"/>
                <a:cs typeface="Montserrat"/>
                <a:sym typeface="Montserrat"/>
              </a:rPr>
              <a:t> </a:t>
            </a:r>
            <a:r>
              <a:rPr lang="en-US" sz="1200" dirty="0">
                <a:latin typeface="Montserrat"/>
                <a:ea typeface="Montserrat"/>
                <a:cs typeface="Montserrat"/>
                <a:sym typeface="Montserrat"/>
              </a:rPr>
              <a:t>to educate students to help cover the costs</a:t>
            </a:r>
            <a:r>
              <a:rPr lang="en-US" sz="1200" strike="sngStrike" dirty="0">
                <a:latin typeface="Montserrat"/>
                <a:ea typeface="Montserrat"/>
                <a:cs typeface="Montserrat"/>
                <a:sym typeface="Montserrat"/>
              </a:rPr>
              <a:t>  </a:t>
            </a:r>
            <a:r>
              <a:rPr lang="en-US" sz="1200" dirty="0">
                <a:latin typeface="Montserrat"/>
                <a:ea typeface="Montserrat"/>
                <a:cs typeface="Montserrat"/>
                <a:sym typeface="Montserrat"/>
              </a:rPr>
              <a:t>of </a:t>
            </a:r>
            <a:r>
              <a:rPr lang="en-US" sz="1200" dirty="0">
                <a:solidFill>
                  <a:srgbClr val="222444"/>
                </a:solidFill>
                <a:latin typeface="Montserrat"/>
                <a:ea typeface="Montserrat"/>
                <a:cs typeface="Montserrat"/>
                <a:sym typeface="Montserrat"/>
              </a:rPr>
              <a:t>special education services. Fifty years later, federal funding remains at just </a:t>
            </a:r>
            <a:r>
              <a:rPr lang="en-US" sz="1200" dirty="0">
                <a:latin typeface="Montserrat"/>
                <a:ea typeface="Montserrat"/>
                <a:cs typeface="Montserrat"/>
                <a:sym typeface="Montserrat"/>
              </a:rPr>
              <a:t>10 percent. </a:t>
            </a:r>
            <a:r>
              <a:rPr lang="en-US" sz="1200" dirty="0">
                <a:solidFill>
                  <a:srgbClr val="222444"/>
                </a:solidFill>
                <a:latin typeface="Montserrat"/>
                <a:ea typeface="Montserrat"/>
                <a:cs typeface="Montserrat"/>
                <a:sym typeface="Montserrat"/>
              </a:rPr>
              <a:t>This chronic underfunding shifts billions in costs onto states and local school districts who must meet IDEA requirements regardless of federal support. </a:t>
            </a:r>
          </a:p>
          <a:p>
            <a:pPr algn="l">
              <a:lnSpc>
                <a:spcPts val="1679"/>
              </a:lnSpc>
            </a:pPr>
            <a:endParaRPr lang="en-US" sz="1200" dirty="0">
              <a:solidFill>
                <a:srgbClr val="222444"/>
              </a:solidFill>
              <a:latin typeface="Montserrat"/>
              <a:ea typeface="Montserrat"/>
              <a:cs typeface="Montserrat"/>
              <a:sym typeface="Montserrat"/>
            </a:endParaRPr>
          </a:p>
          <a:p>
            <a:pPr algn="l">
              <a:lnSpc>
                <a:spcPts val="1679"/>
              </a:lnSpc>
              <a:spcBef>
                <a:spcPct val="0"/>
              </a:spcBef>
            </a:pPr>
            <a:r>
              <a:rPr lang="en-US" sz="1200" dirty="0">
                <a:solidFill>
                  <a:srgbClr val="222444"/>
                </a:solidFill>
                <a:latin typeface="Montserrat"/>
                <a:ea typeface="Montserrat"/>
                <a:cs typeface="Montserrat"/>
                <a:sym typeface="Montserrat"/>
              </a:rPr>
              <a:t>[</a:t>
            </a:r>
            <a:r>
              <a:rPr lang="en-US" sz="1200" dirty="0">
                <a:solidFill>
                  <a:srgbClr val="FF0000"/>
                </a:solidFill>
                <a:latin typeface="Montserrat"/>
                <a:ea typeface="Montserrat"/>
                <a:cs typeface="Montserrat"/>
                <a:sym typeface="Montserrat"/>
              </a:rPr>
              <a:t>Insert state</a:t>
            </a:r>
            <a:r>
              <a:rPr lang="en-US" sz="1200" dirty="0">
                <a:solidFill>
                  <a:srgbClr val="222444"/>
                </a:solidFill>
                <a:latin typeface="Montserrat"/>
                <a:ea typeface="Montserrat"/>
                <a:cs typeface="Montserrat"/>
                <a:sym typeface="Montserrat"/>
              </a:rPr>
              <a:t>] school districts alone </a:t>
            </a:r>
            <a:r>
              <a:rPr lang="en-US" sz="1200" dirty="0">
                <a:latin typeface="Montserrat"/>
                <a:ea typeface="Montserrat"/>
                <a:cs typeface="Montserrat"/>
                <a:sym typeface="Montserrat"/>
              </a:rPr>
              <a:t>must fund </a:t>
            </a:r>
            <a:r>
              <a:rPr lang="en-US" sz="1200" dirty="0">
                <a:solidFill>
                  <a:srgbClr val="222444"/>
                </a:solidFill>
                <a:latin typeface="Montserrat"/>
                <a:ea typeface="Montserrat"/>
                <a:cs typeface="Montserrat"/>
                <a:sym typeface="Montserrat"/>
              </a:rPr>
              <a:t>[</a:t>
            </a:r>
            <a:r>
              <a:rPr lang="en-US" sz="1200" dirty="0">
                <a:solidFill>
                  <a:srgbClr val="FF0000"/>
                </a:solidFill>
                <a:latin typeface="Montserrat"/>
                <a:ea typeface="Montserrat"/>
                <a:cs typeface="Montserrat"/>
                <a:sym typeface="Montserrat"/>
              </a:rPr>
              <a:t>insert amount</a:t>
            </a:r>
            <a:r>
              <a:rPr lang="en-US" sz="1200" dirty="0">
                <a:solidFill>
                  <a:srgbClr val="222444"/>
                </a:solidFill>
                <a:latin typeface="Montserrat"/>
                <a:ea typeface="Montserrat"/>
                <a:cs typeface="Montserrat"/>
                <a:sym typeface="Montserrat"/>
              </a:rPr>
              <a:t>] million per year in special education </a:t>
            </a:r>
            <a:r>
              <a:rPr lang="en-US" sz="1200" dirty="0">
                <a:latin typeface="Montserrat"/>
                <a:ea typeface="Montserrat"/>
                <a:cs typeface="Montserrat"/>
                <a:sym typeface="Montserrat"/>
              </a:rPr>
              <a:t>costs which means significant </a:t>
            </a:r>
            <a:r>
              <a:rPr lang="en-US" sz="1200" dirty="0">
                <a:solidFill>
                  <a:srgbClr val="222444"/>
                </a:solidFill>
                <a:latin typeface="Montserrat"/>
                <a:ea typeface="Montserrat"/>
                <a:cs typeface="Montserrat"/>
                <a:sym typeface="Montserrat"/>
              </a:rPr>
              <a:t>- local dollars </a:t>
            </a:r>
            <a:r>
              <a:rPr lang="en-US" sz="1200" dirty="0">
                <a:latin typeface="Montserrat"/>
                <a:ea typeface="Montserrat"/>
                <a:cs typeface="Montserrat"/>
                <a:sym typeface="Montserrat"/>
              </a:rPr>
              <a:t>are</a:t>
            </a:r>
            <a:r>
              <a:rPr lang="en-US" sz="1200" dirty="0">
                <a:solidFill>
                  <a:srgbClr val="FF0000"/>
                </a:solidFill>
                <a:latin typeface="Montserrat"/>
                <a:ea typeface="Montserrat"/>
                <a:cs typeface="Montserrat"/>
                <a:sym typeface="Montserrat"/>
              </a:rPr>
              <a:t> </a:t>
            </a:r>
            <a:r>
              <a:rPr lang="en-US" sz="1200" dirty="0">
                <a:solidFill>
                  <a:srgbClr val="222444"/>
                </a:solidFill>
                <a:latin typeface="Montserrat"/>
                <a:ea typeface="Montserrat"/>
                <a:cs typeface="Montserrat"/>
                <a:sym typeface="Montserrat"/>
              </a:rPr>
              <a:t>required to cover the federal shortfall. </a:t>
            </a:r>
          </a:p>
        </p:txBody>
      </p:sp>
      <p:sp>
        <p:nvSpPr>
          <p:cNvPr id="10" name="TextBox 10"/>
          <p:cNvSpPr txBox="1"/>
          <p:nvPr/>
        </p:nvSpPr>
        <p:spPr>
          <a:xfrm>
            <a:off x="594869" y="1613629"/>
            <a:ext cx="4713731" cy="911352"/>
          </a:xfrm>
          <a:prstGeom prst="rect">
            <a:avLst/>
          </a:prstGeom>
        </p:spPr>
        <p:txBody>
          <a:bodyPr lIns="0" tIns="0" rIns="0" bIns="0" rtlCol="0" anchor="t">
            <a:spAutoFit/>
          </a:bodyPr>
          <a:lstStyle/>
          <a:p>
            <a:pPr algn="l">
              <a:lnSpc>
                <a:spcPts val="2304"/>
              </a:lnSpc>
            </a:pPr>
            <a:r>
              <a:rPr lang="en-US" sz="2400" b="1">
                <a:solidFill>
                  <a:srgbClr val="10598F"/>
                </a:solidFill>
                <a:latin typeface="The Seasons Bold"/>
                <a:ea typeface="The Seasons Bold"/>
                <a:cs typeface="The Seasons Bold"/>
                <a:sym typeface="The Seasons Bold"/>
              </a:rPr>
              <a:t>Fulfilling the IDEA Promise: Congress Must Fund 40 Percent </a:t>
            </a:r>
          </a:p>
          <a:p>
            <a:pPr algn="l">
              <a:lnSpc>
                <a:spcPts val="2304"/>
              </a:lnSpc>
            </a:pPr>
            <a:endParaRPr lang="en-US" sz="2400" b="1">
              <a:solidFill>
                <a:srgbClr val="10598F"/>
              </a:solidFill>
              <a:latin typeface="The Seasons Bold"/>
              <a:ea typeface="The Seasons Bold"/>
              <a:cs typeface="The Seasons Bold"/>
              <a:sym typeface="The Seasons Bold"/>
            </a:endParaRPr>
          </a:p>
        </p:txBody>
      </p:sp>
      <p:sp>
        <p:nvSpPr>
          <p:cNvPr id="11" name="TextBox 11"/>
          <p:cNvSpPr txBox="1"/>
          <p:nvPr/>
        </p:nvSpPr>
        <p:spPr>
          <a:xfrm>
            <a:off x="594869" y="5362250"/>
            <a:ext cx="4713731" cy="2817631"/>
          </a:xfrm>
          <a:prstGeom prst="rect">
            <a:avLst/>
          </a:prstGeom>
        </p:spPr>
        <p:txBody>
          <a:bodyPr lIns="0" tIns="0" rIns="0" bIns="0" rtlCol="0" anchor="t">
            <a:spAutoFit/>
          </a:bodyPr>
          <a:lstStyle/>
          <a:p>
            <a:pPr algn="l">
              <a:lnSpc>
                <a:spcPts val="1679"/>
              </a:lnSpc>
            </a:pPr>
            <a:endParaRPr dirty="0"/>
          </a:p>
          <a:p>
            <a:pPr marL="259080" lvl="1" indent="-129540">
              <a:lnSpc>
                <a:spcPts val="1679"/>
              </a:lnSpc>
              <a:buFont typeface="Arial"/>
              <a:buChar char="•"/>
            </a:pPr>
            <a:r>
              <a:rPr lang="en-US" sz="1200" dirty="0">
                <a:solidFill>
                  <a:srgbClr val="222444"/>
                </a:solidFill>
                <a:latin typeface="Montserrat"/>
                <a:ea typeface="Montserrat"/>
                <a:cs typeface="Montserrat"/>
                <a:sym typeface="Montserrat"/>
              </a:rPr>
              <a:t>The </a:t>
            </a:r>
            <a:r>
              <a:rPr lang="en-US" sz="1200" dirty="0">
                <a:latin typeface="Montserrat"/>
                <a:ea typeface="Montserrat"/>
                <a:cs typeface="Montserrat"/>
                <a:sym typeface="Montserrat"/>
              </a:rPr>
              <a:t>federal funding gap </a:t>
            </a:r>
            <a:r>
              <a:rPr lang="en-US" sz="1200" dirty="0">
                <a:solidFill>
                  <a:srgbClr val="222444"/>
                </a:solidFill>
                <a:latin typeface="Montserrat"/>
                <a:ea typeface="Montserrat"/>
                <a:cs typeface="Montserrat"/>
                <a:sym typeface="Montserrat"/>
              </a:rPr>
              <a:t>diverts funds from general education. Local districts must use general education revenue to cover special education shortfalls, reducing their ability to invest in literacy, mental health, STEM programming, career pathways, teacher recruitment, and class size reduction. </a:t>
            </a:r>
          </a:p>
          <a:p>
            <a:pPr algn="l">
              <a:lnSpc>
                <a:spcPts val="1679"/>
              </a:lnSpc>
            </a:pPr>
            <a:endParaRPr lang="en-US" sz="1200" dirty="0">
              <a:solidFill>
                <a:srgbClr val="222444"/>
              </a:solidFill>
              <a:latin typeface="Montserrat"/>
              <a:ea typeface="Montserrat"/>
              <a:cs typeface="Montserrat"/>
              <a:sym typeface="Montserrat"/>
            </a:endParaRP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The burden is heaviest for rural and property-poor districts. Districts with limited tax capacity or high special education populations face disproportionate financial strain. </a:t>
            </a:r>
          </a:p>
          <a:p>
            <a:pPr algn="l">
              <a:lnSpc>
                <a:spcPts val="1679"/>
              </a:lnSpc>
              <a:spcBef>
                <a:spcPct val="0"/>
              </a:spcBef>
            </a:pPr>
            <a:endParaRPr lang="en-US" sz="1200" dirty="0">
              <a:solidFill>
                <a:srgbClr val="222444"/>
              </a:solidFill>
              <a:latin typeface="Montserrat"/>
              <a:ea typeface="Montserrat"/>
              <a:cs typeface="Montserrat"/>
              <a:sym typeface="Montserrat"/>
            </a:endParaRPr>
          </a:p>
        </p:txBody>
      </p:sp>
      <p:sp>
        <p:nvSpPr>
          <p:cNvPr id="12" name="TextBox 12"/>
          <p:cNvSpPr txBox="1"/>
          <p:nvPr/>
        </p:nvSpPr>
        <p:spPr>
          <a:xfrm>
            <a:off x="594869" y="5004435"/>
            <a:ext cx="6252720" cy="434340"/>
          </a:xfrm>
          <a:prstGeom prst="rect">
            <a:avLst/>
          </a:prstGeom>
        </p:spPr>
        <p:txBody>
          <a:bodyPr lIns="0" tIns="0" rIns="0" bIns="0" rtlCol="0" anchor="t">
            <a:spAutoFit/>
          </a:bodyPr>
          <a:lstStyle/>
          <a:p>
            <a:pPr algn="l">
              <a:lnSpc>
                <a:spcPts val="3360"/>
              </a:lnSpc>
              <a:spcBef>
                <a:spcPct val="0"/>
              </a:spcBef>
            </a:pPr>
            <a:r>
              <a:rPr lang="en-US" sz="2400" b="1">
                <a:solidFill>
                  <a:srgbClr val="10598F"/>
                </a:solidFill>
                <a:latin typeface="The Seasons Bold"/>
                <a:ea typeface="The Seasons Bold"/>
                <a:cs typeface="The Seasons Bold"/>
                <a:sym typeface="The Seasons Bold"/>
              </a:rPr>
              <a:t>Why it Matters</a:t>
            </a:r>
          </a:p>
        </p:txBody>
      </p:sp>
      <p:grpSp>
        <p:nvGrpSpPr>
          <p:cNvPr id="13" name="Group 13"/>
          <p:cNvGrpSpPr/>
          <p:nvPr/>
        </p:nvGrpSpPr>
        <p:grpSpPr>
          <a:xfrm>
            <a:off x="1018903" y="9573943"/>
            <a:ext cx="5689600" cy="271947"/>
            <a:chOff x="0" y="0"/>
            <a:chExt cx="7586133" cy="362596"/>
          </a:xfrm>
        </p:grpSpPr>
        <p:sp>
          <p:nvSpPr>
            <p:cNvPr id="14" name="AutoShape 14"/>
            <p:cNvSpPr/>
            <p:nvPr/>
          </p:nvSpPr>
          <p:spPr>
            <a:xfrm>
              <a:off x="0" y="6350"/>
              <a:ext cx="7586133" cy="0"/>
            </a:xfrm>
            <a:prstGeom prst="line">
              <a:avLst/>
            </a:prstGeom>
            <a:ln w="12700" cap="flat">
              <a:solidFill>
                <a:srgbClr val="FFFFFF"/>
              </a:solidFill>
              <a:prstDash val="solid"/>
              <a:headEnd type="none" w="sm" len="sm"/>
              <a:tailEnd type="none" w="sm" len="sm"/>
            </a:ln>
          </p:spPr>
          <p:txBody>
            <a:bodyPr/>
            <a:lstStyle/>
            <a:p>
              <a:endParaRPr lang="en-US"/>
            </a:p>
          </p:txBody>
        </p:sp>
        <p:sp>
          <p:nvSpPr>
            <p:cNvPr id="15" name="TextBox 15"/>
            <p:cNvSpPr txBox="1"/>
            <p:nvPr/>
          </p:nvSpPr>
          <p:spPr>
            <a:xfrm>
              <a:off x="0" y="141303"/>
              <a:ext cx="2341308" cy="221293"/>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6" name="TextBox 16"/>
            <p:cNvSpPr txBox="1"/>
            <p:nvPr/>
          </p:nvSpPr>
          <p:spPr>
            <a:xfrm>
              <a:off x="5244825" y="141303"/>
              <a:ext cx="2341308" cy="221293"/>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01</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0200" y="0"/>
            <a:ext cx="7112000" cy="3896849"/>
            <a:chOff x="0" y="0"/>
            <a:chExt cx="2709333" cy="1484514"/>
          </a:xfrm>
        </p:grpSpPr>
        <p:sp>
          <p:nvSpPr>
            <p:cNvPr id="3" name="Freeform 3"/>
            <p:cNvSpPr/>
            <p:nvPr/>
          </p:nvSpPr>
          <p:spPr>
            <a:xfrm>
              <a:off x="0" y="0"/>
              <a:ext cx="2709333" cy="1484514"/>
            </a:xfrm>
            <a:custGeom>
              <a:avLst/>
              <a:gdLst/>
              <a:ahLst/>
              <a:cxnLst/>
              <a:rect l="l" t="t" r="r" b="b"/>
              <a:pathLst>
                <a:path w="2709333" h="1484514">
                  <a:moveTo>
                    <a:pt x="0" y="0"/>
                  </a:moveTo>
                  <a:lnTo>
                    <a:pt x="2709333" y="0"/>
                  </a:lnTo>
                  <a:lnTo>
                    <a:pt x="2709333" y="1484514"/>
                  </a:lnTo>
                  <a:lnTo>
                    <a:pt x="0" y="1484514"/>
                  </a:lnTo>
                  <a:close/>
                </a:path>
              </a:pathLst>
            </a:custGeom>
            <a:solidFill>
              <a:srgbClr val="10598F"/>
            </a:solidFill>
          </p:spPr>
          <p:txBody>
            <a:bodyPr/>
            <a:lstStyle/>
            <a:p>
              <a:endParaRPr lang="en-US"/>
            </a:p>
          </p:txBody>
        </p:sp>
        <p:sp>
          <p:nvSpPr>
            <p:cNvPr id="4" name="TextBox 4"/>
            <p:cNvSpPr txBox="1"/>
            <p:nvPr/>
          </p:nvSpPr>
          <p:spPr>
            <a:xfrm>
              <a:off x="0" y="-28575"/>
              <a:ext cx="2709333" cy="1513089"/>
            </a:xfrm>
            <a:prstGeom prst="rect">
              <a:avLst/>
            </a:prstGeom>
          </p:spPr>
          <p:txBody>
            <a:bodyPr lIns="47790" tIns="47790" rIns="47790" bIns="47790" rtlCol="0" anchor="ctr"/>
            <a:lstStyle/>
            <a:p>
              <a:pPr algn="ctr">
                <a:lnSpc>
                  <a:spcPts val="1843"/>
                </a:lnSpc>
                <a:spcBef>
                  <a:spcPct val="0"/>
                </a:spcBef>
              </a:pPr>
              <a:endParaRPr/>
            </a:p>
          </p:txBody>
        </p:sp>
      </p:grpSp>
      <p:grpSp>
        <p:nvGrpSpPr>
          <p:cNvPr id="5" name="Group 5"/>
          <p:cNvGrpSpPr/>
          <p:nvPr/>
        </p:nvGrpSpPr>
        <p:grpSpPr>
          <a:xfrm>
            <a:off x="5526528" y="2571216"/>
            <a:ext cx="1204472" cy="1895270"/>
            <a:chOff x="0" y="0"/>
            <a:chExt cx="458847" cy="722008"/>
          </a:xfrm>
        </p:grpSpPr>
        <p:sp>
          <p:nvSpPr>
            <p:cNvPr id="6" name="Freeform 6"/>
            <p:cNvSpPr/>
            <p:nvPr/>
          </p:nvSpPr>
          <p:spPr>
            <a:xfrm>
              <a:off x="0" y="0"/>
              <a:ext cx="458847" cy="722008"/>
            </a:xfrm>
            <a:custGeom>
              <a:avLst/>
              <a:gdLst/>
              <a:ahLst/>
              <a:cxnLst/>
              <a:rect l="l" t="t" r="r" b="b"/>
              <a:pathLst>
                <a:path w="458847" h="722008">
                  <a:moveTo>
                    <a:pt x="0" y="0"/>
                  </a:moveTo>
                  <a:lnTo>
                    <a:pt x="458847" y="0"/>
                  </a:lnTo>
                  <a:lnTo>
                    <a:pt x="458847" y="722008"/>
                  </a:lnTo>
                  <a:lnTo>
                    <a:pt x="0" y="722008"/>
                  </a:lnTo>
                  <a:close/>
                </a:path>
              </a:pathLst>
            </a:custGeom>
            <a:solidFill>
              <a:srgbClr val="D9B343"/>
            </a:solidFill>
          </p:spPr>
          <p:txBody>
            <a:bodyPr/>
            <a:lstStyle/>
            <a:p>
              <a:endParaRPr lang="en-US"/>
            </a:p>
          </p:txBody>
        </p:sp>
        <p:sp>
          <p:nvSpPr>
            <p:cNvPr id="7" name="TextBox 7"/>
            <p:cNvSpPr txBox="1"/>
            <p:nvPr/>
          </p:nvSpPr>
          <p:spPr>
            <a:xfrm>
              <a:off x="0" y="-47625"/>
              <a:ext cx="458847" cy="769633"/>
            </a:xfrm>
            <a:prstGeom prst="rect">
              <a:avLst/>
            </a:prstGeom>
          </p:spPr>
          <p:txBody>
            <a:bodyPr lIns="47790" tIns="47790" rIns="47790" bIns="47790" rtlCol="0" anchor="ctr"/>
            <a:lstStyle/>
            <a:p>
              <a:pPr algn="ctr">
                <a:lnSpc>
                  <a:spcPts val="1602"/>
                </a:lnSpc>
              </a:pPr>
              <a:endParaRPr/>
            </a:p>
          </p:txBody>
        </p:sp>
      </p:grpSp>
      <p:grpSp>
        <p:nvGrpSpPr>
          <p:cNvPr id="8" name="Group 8"/>
          <p:cNvGrpSpPr/>
          <p:nvPr/>
        </p:nvGrpSpPr>
        <p:grpSpPr>
          <a:xfrm>
            <a:off x="330200" y="501371"/>
            <a:ext cx="5798564" cy="3404351"/>
            <a:chOff x="0" y="0"/>
            <a:chExt cx="7731419" cy="4539134"/>
          </a:xfrm>
        </p:grpSpPr>
        <p:pic>
          <p:nvPicPr>
            <p:cNvPr id="9" name="Picture 9"/>
            <p:cNvPicPr>
              <a:picLocks noChangeAspect="1"/>
            </p:cNvPicPr>
            <p:nvPr/>
          </p:nvPicPr>
          <p:blipFill>
            <a:blip r:embed="rId2"/>
            <a:srcRect t="5939" b="5939"/>
            <a:stretch>
              <a:fillRect/>
            </a:stretch>
          </p:blipFill>
          <p:spPr>
            <a:xfrm>
              <a:off x="0" y="0"/>
              <a:ext cx="7731419" cy="4539134"/>
            </a:xfrm>
            <a:prstGeom prst="rect">
              <a:avLst/>
            </a:prstGeom>
          </p:spPr>
        </p:pic>
      </p:grpSp>
      <p:sp>
        <p:nvSpPr>
          <p:cNvPr id="10" name="TextBox 10"/>
          <p:cNvSpPr txBox="1"/>
          <p:nvPr/>
        </p:nvSpPr>
        <p:spPr>
          <a:xfrm>
            <a:off x="588390" y="4352187"/>
            <a:ext cx="6252720" cy="668655"/>
          </a:xfrm>
          <a:prstGeom prst="rect">
            <a:avLst/>
          </a:prstGeom>
        </p:spPr>
        <p:txBody>
          <a:bodyPr lIns="0" tIns="0" rIns="0" bIns="0" rtlCol="0" anchor="t">
            <a:spAutoFit/>
          </a:bodyPr>
          <a:lstStyle/>
          <a:p>
            <a:pPr algn="l">
              <a:lnSpc>
                <a:spcPts val="5040"/>
              </a:lnSpc>
              <a:spcBef>
                <a:spcPct val="0"/>
              </a:spcBef>
            </a:pPr>
            <a:r>
              <a:rPr lang="en-US" sz="3600" b="1">
                <a:solidFill>
                  <a:srgbClr val="10598F"/>
                </a:solidFill>
                <a:latin typeface="The Seasons Bold"/>
                <a:ea typeface="The Seasons Bold"/>
                <a:cs typeface="The Seasons Bold"/>
                <a:sym typeface="The Seasons Bold"/>
              </a:rPr>
              <a:t>Campaign Overview</a:t>
            </a:r>
          </a:p>
        </p:txBody>
      </p:sp>
      <p:sp>
        <p:nvSpPr>
          <p:cNvPr id="11" name="TextBox 11"/>
          <p:cNvSpPr txBox="1"/>
          <p:nvPr/>
        </p:nvSpPr>
        <p:spPr>
          <a:xfrm>
            <a:off x="588390" y="5083702"/>
            <a:ext cx="6582662" cy="953135"/>
          </a:xfrm>
          <a:prstGeom prst="rect">
            <a:avLst/>
          </a:prstGeom>
        </p:spPr>
        <p:txBody>
          <a:bodyPr lIns="0" tIns="0" rIns="0" bIns="0" rtlCol="0" anchor="t">
            <a:spAutoFit/>
          </a:bodyPr>
          <a:lstStyle/>
          <a:p>
            <a:pPr algn="l">
              <a:lnSpc>
                <a:spcPts val="1540"/>
              </a:lnSpc>
              <a:spcBef>
                <a:spcPct val="0"/>
              </a:spcBef>
            </a:pPr>
            <a:r>
              <a:rPr lang="en-US" sz="1100" dirty="0">
                <a:solidFill>
                  <a:srgbClr val="222444"/>
                </a:solidFill>
                <a:latin typeface="Montserrat"/>
                <a:ea typeface="Montserrat"/>
                <a:cs typeface="Montserrat"/>
                <a:sym typeface="Montserrat"/>
              </a:rPr>
              <a:t>The purpose of this campaign is to mobilize school districts across the country and other national educational partners to demand that Congress finally meet its decades-old commitment to fund 40 percent of the cost </a:t>
            </a:r>
            <a:r>
              <a:rPr lang="en-US" sz="1100" dirty="0">
                <a:latin typeface="Montserrat"/>
                <a:ea typeface="Montserrat"/>
                <a:cs typeface="Montserrat"/>
                <a:sym typeface="Montserrat"/>
              </a:rPr>
              <a:t>to educate students in need </a:t>
            </a:r>
            <a:r>
              <a:rPr lang="en-US" sz="1100" dirty="0">
                <a:solidFill>
                  <a:srgbClr val="222444"/>
                </a:solidFill>
                <a:latin typeface="Montserrat"/>
                <a:ea typeface="Montserrat"/>
                <a:cs typeface="Montserrat"/>
                <a:sym typeface="Montserrat"/>
              </a:rPr>
              <a:t>of special education services under the Individuals with Disabilities Education Act (IDEA). A promise made in 1975, which has been unmet ever since.</a:t>
            </a:r>
          </a:p>
        </p:txBody>
      </p:sp>
      <p:sp>
        <p:nvSpPr>
          <p:cNvPr id="12" name="AutoShape 12"/>
          <p:cNvSpPr/>
          <p:nvPr/>
        </p:nvSpPr>
        <p:spPr>
          <a:xfrm>
            <a:off x="1041400" y="9571320"/>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13" name="TextBox 13"/>
          <p:cNvSpPr txBox="1"/>
          <p:nvPr/>
        </p:nvSpPr>
        <p:spPr>
          <a:xfrm>
            <a:off x="1041400" y="9663010"/>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4" name="TextBox 14"/>
          <p:cNvSpPr txBox="1"/>
          <p:nvPr/>
        </p:nvSpPr>
        <p:spPr>
          <a:xfrm>
            <a:off x="4975019" y="9663010"/>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02</a:t>
            </a:r>
          </a:p>
        </p:txBody>
      </p:sp>
      <p:sp>
        <p:nvSpPr>
          <p:cNvPr id="15" name="TextBox 15"/>
          <p:cNvSpPr txBox="1"/>
          <p:nvPr/>
        </p:nvSpPr>
        <p:spPr>
          <a:xfrm>
            <a:off x="594869" y="6735532"/>
            <a:ext cx="6582662" cy="762635"/>
          </a:xfrm>
          <a:prstGeom prst="rect">
            <a:avLst/>
          </a:prstGeom>
        </p:spPr>
        <p:txBody>
          <a:bodyPr lIns="0" tIns="0" rIns="0" bIns="0" rtlCol="0" anchor="t">
            <a:spAutoFit/>
          </a:bodyPr>
          <a:lstStyle/>
          <a:p>
            <a:pPr algn="l">
              <a:lnSpc>
                <a:spcPts val="1540"/>
              </a:lnSpc>
            </a:pPr>
            <a:r>
              <a:rPr lang="en-US" sz="1100" i="1" dirty="0">
                <a:solidFill>
                  <a:srgbClr val="222444"/>
                </a:solidFill>
                <a:latin typeface="Montserrat Italics"/>
                <a:ea typeface="Montserrat Italics"/>
                <a:cs typeface="Montserrat Italics"/>
                <a:sym typeface="Montserrat Italics"/>
              </a:rPr>
              <a:t>In 1975, Congress promised to fund 40 percent of special education expenses. Today that is </a:t>
            </a:r>
            <a:r>
              <a:rPr lang="en-US" sz="1100" i="1" dirty="0">
                <a:latin typeface="Montserrat Italics"/>
                <a:ea typeface="Montserrat Italics"/>
                <a:cs typeface="Montserrat Italics"/>
                <a:sym typeface="Montserrat Italics"/>
              </a:rPr>
              <a:t>10 </a:t>
            </a:r>
            <a:r>
              <a:rPr lang="en-US" sz="1100" i="1" dirty="0">
                <a:solidFill>
                  <a:srgbClr val="222444"/>
                </a:solidFill>
                <a:latin typeface="Montserrat Italics"/>
                <a:ea typeface="Montserrat Italics"/>
                <a:cs typeface="Montserrat Italics"/>
                <a:sym typeface="Montserrat Italics"/>
              </a:rPr>
              <a:t>percent. Every dollar withheld is shifted onto local school districts - and ultimately onto general education. Congress must fulfill its promise. </a:t>
            </a:r>
          </a:p>
          <a:p>
            <a:pPr algn="l">
              <a:lnSpc>
                <a:spcPts val="1540"/>
              </a:lnSpc>
              <a:spcBef>
                <a:spcPct val="0"/>
              </a:spcBef>
            </a:pPr>
            <a:endParaRPr lang="en-US" sz="1100" i="1" dirty="0">
              <a:solidFill>
                <a:srgbClr val="222444"/>
              </a:solidFill>
              <a:latin typeface="Montserrat Italics"/>
              <a:ea typeface="Montserrat Italics"/>
              <a:cs typeface="Montserrat Italics"/>
              <a:sym typeface="Montserrat Italics"/>
            </a:endParaRPr>
          </a:p>
        </p:txBody>
      </p:sp>
      <p:sp>
        <p:nvSpPr>
          <p:cNvPr id="16" name="TextBox 16"/>
          <p:cNvSpPr txBox="1"/>
          <p:nvPr/>
        </p:nvSpPr>
        <p:spPr>
          <a:xfrm>
            <a:off x="588390" y="6256297"/>
            <a:ext cx="6252720" cy="434340"/>
          </a:xfrm>
          <a:prstGeom prst="rect">
            <a:avLst/>
          </a:prstGeom>
        </p:spPr>
        <p:txBody>
          <a:bodyPr lIns="0" tIns="0" rIns="0" bIns="0" rtlCol="0" anchor="t">
            <a:spAutoFit/>
          </a:bodyPr>
          <a:lstStyle/>
          <a:p>
            <a:pPr algn="l">
              <a:lnSpc>
                <a:spcPts val="3360"/>
              </a:lnSpc>
              <a:spcBef>
                <a:spcPct val="0"/>
              </a:spcBef>
            </a:pPr>
            <a:r>
              <a:rPr lang="en-US" sz="2400" b="1">
                <a:solidFill>
                  <a:srgbClr val="10598F"/>
                </a:solidFill>
                <a:latin typeface="The Seasons Bold"/>
                <a:ea typeface="The Seasons Bold"/>
                <a:cs typeface="The Seasons Bold"/>
                <a:sym typeface="The Seasons Bold"/>
              </a:rPr>
              <a:t>Core Campaign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598F"/>
        </a:solidFill>
        <a:effectLst/>
      </p:bgPr>
    </p:bg>
    <p:spTree>
      <p:nvGrpSpPr>
        <p:cNvPr id="1" name=""/>
        <p:cNvGrpSpPr/>
        <p:nvPr/>
      </p:nvGrpSpPr>
      <p:grpSpPr>
        <a:xfrm>
          <a:off x="0" y="0"/>
          <a:ext cx="0" cy="0"/>
          <a:chOff x="0" y="0"/>
          <a:chExt cx="0" cy="0"/>
        </a:xfrm>
      </p:grpSpPr>
      <p:sp>
        <p:nvSpPr>
          <p:cNvPr id="2" name="TextBox 2"/>
          <p:cNvSpPr txBox="1"/>
          <p:nvPr/>
        </p:nvSpPr>
        <p:spPr>
          <a:xfrm>
            <a:off x="720090" y="516997"/>
            <a:ext cx="4685200" cy="668655"/>
          </a:xfrm>
          <a:prstGeom prst="rect">
            <a:avLst/>
          </a:prstGeom>
        </p:spPr>
        <p:txBody>
          <a:bodyPr lIns="0" tIns="0" rIns="0" bIns="0" rtlCol="0" anchor="t">
            <a:spAutoFit/>
          </a:bodyPr>
          <a:lstStyle/>
          <a:p>
            <a:pPr marL="0" lvl="0" indent="0" algn="l">
              <a:lnSpc>
                <a:spcPts val="5040"/>
              </a:lnSpc>
              <a:spcBef>
                <a:spcPct val="0"/>
              </a:spcBef>
            </a:pPr>
            <a:r>
              <a:rPr lang="en-US" sz="3600" b="1" spc="-89">
                <a:solidFill>
                  <a:srgbClr val="FFFFFF"/>
                </a:solidFill>
                <a:latin typeface="The Seasons Bold"/>
                <a:ea typeface="The Seasons Bold"/>
                <a:cs typeface="The Seasons Bold"/>
                <a:sym typeface="The Seasons Bold"/>
              </a:rPr>
              <a:t>Strategic Framework</a:t>
            </a:r>
          </a:p>
        </p:txBody>
      </p:sp>
      <p:sp>
        <p:nvSpPr>
          <p:cNvPr id="3" name="TextBox 3"/>
          <p:cNvSpPr txBox="1"/>
          <p:nvPr/>
        </p:nvSpPr>
        <p:spPr>
          <a:xfrm>
            <a:off x="621159" y="1831722"/>
            <a:ext cx="6582662" cy="1291572"/>
          </a:xfrm>
          <a:prstGeom prst="rect">
            <a:avLst/>
          </a:prstGeom>
        </p:spPr>
        <p:txBody>
          <a:bodyPr lIns="0" tIns="0" rIns="0" bIns="0" rtlCol="0" anchor="t">
            <a:spAutoFit/>
          </a:bodyPr>
          <a:lstStyle/>
          <a:p>
            <a:pPr marL="259080" lvl="1" indent="-129540" algn="l">
              <a:lnSpc>
                <a:spcPts val="1679"/>
              </a:lnSpc>
              <a:buFont typeface="Arial"/>
              <a:buChar char="•"/>
            </a:pPr>
            <a:r>
              <a:rPr lang="en-US" sz="1200" dirty="0">
                <a:solidFill>
                  <a:srgbClr val="FFFFFF"/>
                </a:solidFill>
                <a:latin typeface="Montserrat"/>
                <a:ea typeface="Montserrat"/>
                <a:cs typeface="Montserrat"/>
                <a:sym typeface="Montserrat"/>
              </a:rPr>
              <a:t>Secure bipartisan congressional support for a multi-year path to reach 40 percent. </a:t>
            </a:r>
          </a:p>
          <a:p>
            <a:pPr marL="259080" lvl="1" indent="-129540" algn="l">
              <a:lnSpc>
                <a:spcPts val="1679"/>
              </a:lnSpc>
              <a:buFont typeface="Arial"/>
              <a:buChar char="•"/>
            </a:pPr>
            <a:r>
              <a:rPr lang="en-US" sz="1200" dirty="0">
                <a:solidFill>
                  <a:srgbClr val="FFFFFF"/>
                </a:solidFill>
                <a:latin typeface="Montserrat"/>
                <a:ea typeface="Montserrat"/>
                <a:cs typeface="Montserrat"/>
                <a:sym typeface="Montserrat"/>
              </a:rPr>
              <a:t>Increase public awareness of how federal underfunding forces school districts to subsidize required special education services. </a:t>
            </a:r>
          </a:p>
          <a:p>
            <a:pPr marL="259080" lvl="1" indent="-129540" algn="l">
              <a:lnSpc>
                <a:spcPts val="1679"/>
              </a:lnSpc>
              <a:buFont typeface="Arial"/>
              <a:buChar char="•"/>
            </a:pPr>
            <a:r>
              <a:rPr lang="en-US" sz="1200" dirty="0">
                <a:solidFill>
                  <a:srgbClr val="FFFFFF"/>
                </a:solidFill>
                <a:latin typeface="Montserrat"/>
                <a:ea typeface="Montserrat"/>
                <a:cs typeface="Montserrat"/>
                <a:sym typeface="Montserrat"/>
              </a:rPr>
              <a:t>Provide compelling state-specific data and stories to congressional offices. </a:t>
            </a:r>
          </a:p>
          <a:p>
            <a:pPr marL="259080" lvl="1" indent="-129540" algn="l">
              <a:lnSpc>
                <a:spcPts val="1679"/>
              </a:lnSpc>
              <a:buFont typeface="Arial"/>
              <a:buChar char="•"/>
            </a:pPr>
            <a:r>
              <a:rPr lang="en-US" sz="1200" dirty="0">
                <a:solidFill>
                  <a:srgbClr val="FFFFFF"/>
                </a:solidFill>
                <a:latin typeface="Montserrat"/>
                <a:ea typeface="Montserrat"/>
                <a:cs typeface="Montserrat"/>
                <a:sym typeface="Montserrat"/>
              </a:rPr>
              <a:t>Generate significant lawmaker, media, and grassroots attention. </a:t>
            </a:r>
          </a:p>
          <a:p>
            <a:pPr algn="l">
              <a:lnSpc>
                <a:spcPts val="1679"/>
              </a:lnSpc>
              <a:spcBef>
                <a:spcPct val="0"/>
              </a:spcBef>
            </a:pPr>
            <a:endParaRPr lang="en-US" sz="1200" dirty="0">
              <a:solidFill>
                <a:srgbClr val="FFFFFF"/>
              </a:solidFill>
              <a:latin typeface="Montserrat"/>
              <a:ea typeface="Montserrat"/>
              <a:cs typeface="Montserrat"/>
              <a:sym typeface="Montserrat"/>
            </a:endParaRPr>
          </a:p>
        </p:txBody>
      </p:sp>
      <p:sp>
        <p:nvSpPr>
          <p:cNvPr id="4" name="TextBox 4"/>
          <p:cNvSpPr txBox="1"/>
          <p:nvPr/>
        </p:nvSpPr>
        <p:spPr>
          <a:xfrm>
            <a:off x="746379" y="1285811"/>
            <a:ext cx="6252720" cy="434340"/>
          </a:xfrm>
          <a:prstGeom prst="rect">
            <a:avLst/>
          </a:prstGeom>
        </p:spPr>
        <p:txBody>
          <a:bodyPr lIns="0" tIns="0" rIns="0" bIns="0" rtlCol="0" anchor="t">
            <a:spAutoFit/>
          </a:bodyPr>
          <a:lstStyle/>
          <a:p>
            <a:pPr algn="l">
              <a:lnSpc>
                <a:spcPts val="3360"/>
              </a:lnSpc>
              <a:spcBef>
                <a:spcPct val="0"/>
              </a:spcBef>
            </a:pPr>
            <a:r>
              <a:rPr lang="en-US" sz="2400" b="1">
                <a:solidFill>
                  <a:srgbClr val="D9B343"/>
                </a:solidFill>
                <a:latin typeface="The Seasons Bold"/>
                <a:ea typeface="The Seasons Bold"/>
                <a:cs typeface="The Seasons Bold"/>
                <a:sym typeface="The Seasons Bold"/>
              </a:rPr>
              <a:t>Campaign Goals</a:t>
            </a:r>
          </a:p>
        </p:txBody>
      </p:sp>
      <p:sp>
        <p:nvSpPr>
          <p:cNvPr id="5" name="TextBox 5"/>
          <p:cNvSpPr txBox="1"/>
          <p:nvPr/>
        </p:nvSpPr>
        <p:spPr>
          <a:xfrm>
            <a:off x="742440" y="3430759"/>
            <a:ext cx="6252720" cy="434340"/>
          </a:xfrm>
          <a:prstGeom prst="rect">
            <a:avLst/>
          </a:prstGeom>
        </p:spPr>
        <p:txBody>
          <a:bodyPr lIns="0" tIns="0" rIns="0" bIns="0" rtlCol="0" anchor="t">
            <a:spAutoFit/>
          </a:bodyPr>
          <a:lstStyle/>
          <a:p>
            <a:pPr algn="l">
              <a:lnSpc>
                <a:spcPts val="3360"/>
              </a:lnSpc>
              <a:spcBef>
                <a:spcPct val="0"/>
              </a:spcBef>
            </a:pPr>
            <a:r>
              <a:rPr lang="en-US" sz="2400" b="1">
                <a:solidFill>
                  <a:srgbClr val="D9B343"/>
                </a:solidFill>
                <a:latin typeface="The Seasons Bold"/>
                <a:ea typeface="The Seasons Bold"/>
                <a:cs typeface="The Seasons Bold"/>
                <a:sym typeface="The Seasons Bold"/>
              </a:rPr>
              <a:t>Target Audiences</a:t>
            </a:r>
          </a:p>
        </p:txBody>
      </p:sp>
      <p:grpSp>
        <p:nvGrpSpPr>
          <p:cNvPr id="6" name="Group 6"/>
          <p:cNvGrpSpPr/>
          <p:nvPr/>
        </p:nvGrpSpPr>
        <p:grpSpPr>
          <a:xfrm>
            <a:off x="1067689" y="4181266"/>
            <a:ext cx="2743235" cy="2867027"/>
            <a:chOff x="0" y="0"/>
            <a:chExt cx="812800" cy="849479"/>
          </a:xfrm>
        </p:grpSpPr>
        <p:sp>
          <p:nvSpPr>
            <p:cNvPr id="7" name="Freeform 7"/>
            <p:cNvSpPr/>
            <p:nvPr/>
          </p:nvSpPr>
          <p:spPr>
            <a:xfrm>
              <a:off x="0" y="0"/>
              <a:ext cx="812800" cy="849479"/>
            </a:xfrm>
            <a:custGeom>
              <a:avLst/>
              <a:gdLst/>
              <a:ahLst/>
              <a:cxnLst/>
              <a:rect l="l" t="t" r="r" b="b"/>
              <a:pathLst>
                <a:path w="812800" h="849479">
                  <a:moveTo>
                    <a:pt x="0" y="0"/>
                  </a:moveTo>
                  <a:lnTo>
                    <a:pt x="812800" y="0"/>
                  </a:lnTo>
                  <a:lnTo>
                    <a:pt x="812800" y="849479"/>
                  </a:lnTo>
                  <a:lnTo>
                    <a:pt x="0" y="849479"/>
                  </a:lnTo>
                  <a:close/>
                </a:path>
              </a:pathLst>
            </a:custGeom>
            <a:solidFill>
              <a:srgbClr val="FFFFFF"/>
            </a:solidFill>
          </p:spPr>
          <p:txBody>
            <a:bodyPr/>
            <a:lstStyle/>
            <a:p>
              <a:endParaRPr lang="en-US"/>
            </a:p>
          </p:txBody>
        </p:sp>
        <p:sp>
          <p:nvSpPr>
            <p:cNvPr id="8" name="TextBox 8"/>
            <p:cNvSpPr txBox="1"/>
            <p:nvPr/>
          </p:nvSpPr>
          <p:spPr>
            <a:xfrm>
              <a:off x="0" y="-57150"/>
              <a:ext cx="812800" cy="906629"/>
            </a:xfrm>
            <a:prstGeom prst="rect">
              <a:avLst/>
            </a:prstGeom>
          </p:spPr>
          <p:txBody>
            <a:bodyPr lIns="47179" tIns="47179" rIns="47179" bIns="47179" rtlCol="0" anchor="ctr"/>
            <a:lstStyle/>
            <a:p>
              <a:pPr algn="ctr">
                <a:lnSpc>
                  <a:spcPts val="2107"/>
                </a:lnSpc>
              </a:pPr>
              <a:endParaRPr/>
            </a:p>
          </p:txBody>
        </p:sp>
      </p:grpSp>
      <p:sp>
        <p:nvSpPr>
          <p:cNvPr id="9" name="Freeform 9"/>
          <p:cNvSpPr/>
          <p:nvPr/>
        </p:nvSpPr>
        <p:spPr>
          <a:xfrm>
            <a:off x="2158094" y="4372951"/>
            <a:ext cx="562426" cy="527274"/>
          </a:xfrm>
          <a:custGeom>
            <a:avLst/>
            <a:gdLst/>
            <a:ahLst/>
            <a:cxnLst/>
            <a:rect l="l" t="t" r="r" b="b"/>
            <a:pathLst>
              <a:path w="562426" h="527274">
                <a:moveTo>
                  <a:pt x="0" y="0"/>
                </a:moveTo>
                <a:lnTo>
                  <a:pt x="562426" y="0"/>
                </a:lnTo>
                <a:lnTo>
                  <a:pt x="562426" y="527274"/>
                </a:lnTo>
                <a:lnTo>
                  <a:pt x="0" y="5272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TextBox 10"/>
          <p:cNvSpPr txBox="1"/>
          <p:nvPr/>
        </p:nvSpPr>
        <p:spPr>
          <a:xfrm>
            <a:off x="1295393" y="4988103"/>
            <a:ext cx="2287828" cy="450595"/>
          </a:xfrm>
          <a:prstGeom prst="rect">
            <a:avLst/>
          </a:prstGeom>
        </p:spPr>
        <p:txBody>
          <a:bodyPr lIns="0" tIns="0" rIns="0" bIns="0" rtlCol="0" anchor="t">
            <a:spAutoFit/>
          </a:bodyPr>
          <a:lstStyle/>
          <a:p>
            <a:pPr algn="ctr">
              <a:lnSpc>
                <a:spcPts val="1676"/>
              </a:lnSpc>
            </a:pPr>
            <a:r>
              <a:rPr lang="en-US" sz="1764" b="1">
                <a:solidFill>
                  <a:srgbClr val="10598F"/>
                </a:solidFill>
                <a:latin typeface="The Seasons Bold"/>
                <a:ea typeface="The Seasons Bold"/>
                <a:cs typeface="The Seasons Bold"/>
                <a:sym typeface="The Seasons Bold"/>
              </a:rPr>
              <a:t>CAMPAIGN INFLUENCERS</a:t>
            </a:r>
          </a:p>
        </p:txBody>
      </p:sp>
      <p:sp>
        <p:nvSpPr>
          <p:cNvPr id="11" name="TextBox 11"/>
          <p:cNvSpPr txBox="1"/>
          <p:nvPr/>
        </p:nvSpPr>
        <p:spPr>
          <a:xfrm>
            <a:off x="1295393" y="5554378"/>
            <a:ext cx="2287828" cy="1308307"/>
          </a:xfrm>
          <a:prstGeom prst="rect">
            <a:avLst/>
          </a:prstGeom>
        </p:spPr>
        <p:txBody>
          <a:bodyPr lIns="0" tIns="0" rIns="0" bIns="0" rtlCol="0" anchor="t">
            <a:spAutoFit/>
          </a:bodyPr>
          <a:lstStyle/>
          <a:p>
            <a:pPr algn="ctr">
              <a:lnSpc>
                <a:spcPts val="1430"/>
              </a:lnSpc>
            </a:pPr>
            <a:r>
              <a:rPr lang="en-US" sz="1021" dirty="0">
                <a:solidFill>
                  <a:schemeClr val="accent1">
                    <a:lumMod val="75000"/>
                  </a:schemeClr>
                </a:solidFill>
                <a:latin typeface="The Seasons"/>
                <a:ea typeface="The Seasons"/>
                <a:cs typeface="The Seasons"/>
                <a:sym typeface="The Seasons"/>
              </a:rPr>
              <a:t>State School Boards Association</a:t>
            </a:r>
          </a:p>
          <a:p>
            <a:pPr algn="ctr">
              <a:lnSpc>
                <a:spcPts val="1430"/>
              </a:lnSpc>
            </a:pPr>
            <a:r>
              <a:rPr lang="en-US" sz="1021" dirty="0">
                <a:solidFill>
                  <a:srgbClr val="10598F"/>
                </a:solidFill>
                <a:latin typeface="The Seasons"/>
                <a:ea typeface="The Seasons"/>
                <a:cs typeface="The Seasons"/>
                <a:sym typeface="The Seasons"/>
              </a:rPr>
              <a:t>School Board Members</a:t>
            </a:r>
          </a:p>
          <a:p>
            <a:pPr algn="ctr">
              <a:lnSpc>
                <a:spcPts val="829"/>
              </a:lnSpc>
            </a:pPr>
            <a:endParaRPr lang="en-US" sz="1021" dirty="0">
              <a:solidFill>
                <a:srgbClr val="10598F"/>
              </a:solidFill>
              <a:latin typeface="The Seasons"/>
              <a:ea typeface="The Seasons"/>
              <a:cs typeface="The Seasons"/>
              <a:sym typeface="The Seasons"/>
            </a:endParaRPr>
          </a:p>
          <a:p>
            <a:pPr algn="ctr">
              <a:lnSpc>
                <a:spcPts val="950"/>
              </a:lnSpc>
            </a:pPr>
            <a:r>
              <a:rPr lang="en-US" sz="1021" dirty="0">
                <a:solidFill>
                  <a:srgbClr val="10598F"/>
                </a:solidFill>
                <a:latin typeface="The Seasons"/>
                <a:ea typeface="The Seasons"/>
                <a:cs typeface="The Seasons"/>
                <a:sym typeface="The Seasons"/>
              </a:rPr>
              <a:t>Superintendents and other District Personnel</a:t>
            </a:r>
          </a:p>
          <a:p>
            <a:pPr algn="ctr">
              <a:lnSpc>
                <a:spcPts val="582"/>
              </a:lnSpc>
            </a:pPr>
            <a:endParaRPr lang="en-US" sz="1021" dirty="0">
              <a:solidFill>
                <a:srgbClr val="10598F"/>
              </a:solidFill>
              <a:latin typeface="The Seasons"/>
              <a:ea typeface="The Seasons"/>
              <a:cs typeface="The Seasons"/>
              <a:sym typeface="The Seasons"/>
            </a:endParaRPr>
          </a:p>
          <a:p>
            <a:pPr algn="ctr">
              <a:lnSpc>
                <a:spcPts val="1042"/>
              </a:lnSpc>
            </a:pPr>
            <a:r>
              <a:rPr lang="en-US" sz="1021" dirty="0">
                <a:solidFill>
                  <a:srgbClr val="10598F"/>
                </a:solidFill>
                <a:latin typeface="The Seasons"/>
                <a:ea typeface="The Seasons"/>
                <a:cs typeface="The Seasons"/>
                <a:sym typeface="The Seasons"/>
              </a:rPr>
              <a:t>Parents and other District Community Stakeholders</a:t>
            </a:r>
          </a:p>
          <a:p>
            <a:pPr algn="ctr">
              <a:lnSpc>
                <a:spcPts val="1042"/>
              </a:lnSpc>
            </a:pPr>
            <a:endParaRPr lang="en-US" sz="1021" dirty="0">
              <a:solidFill>
                <a:srgbClr val="10598F"/>
              </a:solidFill>
              <a:latin typeface="The Seasons"/>
              <a:ea typeface="The Seasons"/>
              <a:cs typeface="The Seasons"/>
              <a:sym typeface="The Seasons"/>
            </a:endParaRPr>
          </a:p>
          <a:p>
            <a:pPr algn="ctr">
              <a:lnSpc>
                <a:spcPts val="1042"/>
              </a:lnSpc>
            </a:pPr>
            <a:r>
              <a:rPr lang="en-US" sz="1021" dirty="0">
                <a:solidFill>
                  <a:srgbClr val="10598F"/>
                </a:solidFill>
                <a:latin typeface="The Seasons"/>
                <a:ea typeface="The Seasons"/>
                <a:cs typeface="The Seasons"/>
                <a:sym typeface="The Seasons"/>
              </a:rPr>
              <a:t>National Education Policy Groups</a:t>
            </a:r>
          </a:p>
        </p:txBody>
      </p:sp>
      <p:grpSp>
        <p:nvGrpSpPr>
          <p:cNvPr id="12" name="Group 12"/>
          <p:cNvGrpSpPr/>
          <p:nvPr/>
        </p:nvGrpSpPr>
        <p:grpSpPr>
          <a:xfrm>
            <a:off x="3978529" y="4181266"/>
            <a:ext cx="2778761" cy="2867027"/>
            <a:chOff x="0" y="0"/>
            <a:chExt cx="3705014" cy="3822703"/>
          </a:xfrm>
        </p:grpSpPr>
        <p:grpSp>
          <p:nvGrpSpPr>
            <p:cNvPr id="13" name="Group 13"/>
            <p:cNvGrpSpPr/>
            <p:nvPr/>
          </p:nvGrpSpPr>
          <p:grpSpPr>
            <a:xfrm>
              <a:off x="0" y="0"/>
              <a:ext cx="3705014" cy="3822703"/>
              <a:chOff x="0" y="0"/>
              <a:chExt cx="812800" cy="838618"/>
            </a:xfrm>
          </p:grpSpPr>
          <p:sp>
            <p:nvSpPr>
              <p:cNvPr id="14" name="Freeform 14"/>
              <p:cNvSpPr/>
              <p:nvPr/>
            </p:nvSpPr>
            <p:spPr>
              <a:xfrm>
                <a:off x="0" y="0"/>
                <a:ext cx="812800" cy="838618"/>
              </a:xfrm>
              <a:custGeom>
                <a:avLst/>
                <a:gdLst/>
                <a:ahLst/>
                <a:cxnLst/>
                <a:rect l="l" t="t" r="r" b="b"/>
                <a:pathLst>
                  <a:path w="812800" h="838618">
                    <a:moveTo>
                      <a:pt x="0" y="0"/>
                    </a:moveTo>
                    <a:lnTo>
                      <a:pt x="812800" y="0"/>
                    </a:lnTo>
                    <a:lnTo>
                      <a:pt x="812800" y="838618"/>
                    </a:lnTo>
                    <a:lnTo>
                      <a:pt x="0" y="838618"/>
                    </a:lnTo>
                    <a:close/>
                  </a:path>
                </a:pathLst>
              </a:custGeom>
              <a:solidFill>
                <a:srgbClr val="FFFFFF"/>
              </a:solidFill>
              <a:ln cap="sq">
                <a:noFill/>
                <a:prstDash val="solid"/>
                <a:miter/>
              </a:ln>
            </p:spPr>
            <p:txBody>
              <a:bodyPr/>
              <a:lstStyle/>
              <a:p>
                <a:endParaRPr lang="en-US"/>
              </a:p>
            </p:txBody>
          </p:sp>
          <p:sp>
            <p:nvSpPr>
              <p:cNvPr id="15" name="TextBox 15"/>
              <p:cNvSpPr txBox="1"/>
              <p:nvPr/>
            </p:nvSpPr>
            <p:spPr>
              <a:xfrm>
                <a:off x="0" y="-57150"/>
                <a:ext cx="812800" cy="895768"/>
              </a:xfrm>
              <a:prstGeom prst="rect">
                <a:avLst/>
              </a:prstGeom>
            </p:spPr>
            <p:txBody>
              <a:bodyPr lIns="47790" tIns="47790" rIns="47790" bIns="47790" rtlCol="0" anchor="ctr"/>
              <a:lstStyle/>
              <a:p>
                <a:pPr marL="0" lvl="0" indent="0" algn="ctr">
                  <a:lnSpc>
                    <a:spcPts val="2107"/>
                  </a:lnSpc>
                  <a:spcBef>
                    <a:spcPct val="0"/>
                  </a:spcBef>
                </a:pPr>
                <a:endParaRPr/>
              </a:p>
            </p:txBody>
          </p:sp>
        </p:grpSp>
        <p:sp>
          <p:nvSpPr>
            <p:cNvPr id="16" name="Freeform 16"/>
            <p:cNvSpPr/>
            <p:nvPr/>
          </p:nvSpPr>
          <p:spPr>
            <a:xfrm>
              <a:off x="1509791" y="258890"/>
              <a:ext cx="685431" cy="712136"/>
            </a:xfrm>
            <a:custGeom>
              <a:avLst/>
              <a:gdLst/>
              <a:ahLst/>
              <a:cxnLst/>
              <a:rect l="l" t="t" r="r" b="b"/>
              <a:pathLst>
                <a:path w="685431" h="712136">
                  <a:moveTo>
                    <a:pt x="0" y="0"/>
                  </a:moveTo>
                  <a:lnTo>
                    <a:pt x="685432" y="0"/>
                  </a:lnTo>
                  <a:lnTo>
                    <a:pt x="685432" y="712137"/>
                  </a:lnTo>
                  <a:lnTo>
                    <a:pt x="0" y="7121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TextBox 17"/>
            <p:cNvSpPr txBox="1"/>
            <p:nvPr/>
          </p:nvSpPr>
          <p:spPr>
            <a:xfrm>
              <a:off x="307537" y="1079697"/>
              <a:ext cx="3089941" cy="618592"/>
            </a:xfrm>
            <a:prstGeom prst="rect">
              <a:avLst/>
            </a:prstGeom>
          </p:spPr>
          <p:txBody>
            <a:bodyPr lIns="0" tIns="0" rIns="0" bIns="0" rtlCol="0" anchor="t">
              <a:spAutoFit/>
            </a:bodyPr>
            <a:lstStyle/>
            <a:p>
              <a:pPr algn="ctr">
                <a:lnSpc>
                  <a:spcPts val="1698"/>
                </a:lnSpc>
              </a:pPr>
              <a:r>
                <a:rPr lang="en-US" sz="1787" b="1">
                  <a:solidFill>
                    <a:srgbClr val="10598F"/>
                  </a:solidFill>
                  <a:latin typeface="The Seasons Bold"/>
                  <a:ea typeface="The Seasons Bold"/>
                  <a:cs typeface="The Seasons Bold"/>
                  <a:sym typeface="The Seasons Bold"/>
                </a:rPr>
                <a:t>CAMPAIGN MESSAGE RECIPIENTS</a:t>
              </a:r>
            </a:p>
          </p:txBody>
        </p:sp>
        <p:sp>
          <p:nvSpPr>
            <p:cNvPr id="18" name="TextBox 18"/>
            <p:cNvSpPr txBox="1"/>
            <p:nvPr/>
          </p:nvSpPr>
          <p:spPr>
            <a:xfrm>
              <a:off x="307537" y="1794652"/>
              <a:ext cx="3023766" cy="1780573"/>
            </a:xfrm>
            <a:prstGeom prst="rect">
              <a:avLst/>
            </a:prstGeom>
          </p:spPr>
          <p:txBody>
            <a:bodyPr wrap="square" lIns="0" tIns="0" rIns="0" bIns="0" rtlCol="0" anchor="t">
              <a:spAutoFit/>
            </a:bodyPr>
            <a:lstStyle/>
            <a:p>
              <a:pPr algn="ctr">
                <a:lnSpc>
                  <a:spcPts val="1448"/>
                </a:lnSpc>
              </a:pPr>
              <a:r>
                <a:rPr lang="en-US" sz="1034" dirty="0">
                  <a:solidFill>
                    <a:srgbClr val="10598F"/>
                  </a:solidFill>
                  <a:latin typeface="The Seasons"/>
                  <a:ea typeface="The Seasons"/>
                  <a:cs typeface="The Seasons"/>
                  <a:sym typeface="The Seasons"/>
                </a:rPr>
                <a:t>School Board Members</a:t>
              </a:r>
            </a:p>
            <a:p>
              <a:pPr algn="ctr">
                <a:lnSpc>
                  <a:spcPts val="888"/>
                </a:lnSpc>
              </a:pPr>
              <a:endParaRPr lang="en-US" sz="1034" dirty="0">
                <a:solidFill>
                  <a:srgbClr val="10598F"/>
                </a:solidFill>
                <a:latin typeface="The Seasons"/>
                <a:ea typeface="The Seasons"/>
                <a:cs typeface="The Seasons"/>
                <a:sym typeface="The Seasons"/>
              </a:endParaRPr>
            </a:p>
            <a:p>
              <a:pPr algn="ctr">
                <a:lnSpc>
                  <a:spcPts val="1448"/>
                </a:lnSpc>
              </a:pPr>
              <a:r>
                <a:rPr lang="en-US" sz="1034" dirty="0">
                  <a:solidFill>
                    <a:srgbClr val="10598F"/>
                  </a:solidFill>
                  <a:latin typeface="The Seasons"/>
                  <a:ea typeface="The Seasons"/>
                  <a:cs typeface="The Seasons"/>
                  <a:sym typeface="The Seasons"/>
                </a:rPr>
                <a:t>State Congressional Delegation</a:t>
              </a:r>
            </a:p>
            <a:p>
              <a:pPr algn="ctr">
                <a:lnSpc>
                  <a:spcPts val="888"/>
                </a:lnSpc>
              </a:pPr>
              <a:endParaRPr lang="en-US" sz="1034" dirty="0">
                <a:solidFill>
                  <a:srgbClr val="10598F"/>
                </a:solidFill>
                <a:latin typeface="The Seasons"/>
                <a:ea typeface="The Seasons"/>
                <a:cs typeface="The Seasons"/>
                <a:sym typeface="The Seasons"/>
              </a:endParaRPr>
            </a:p>
            <a:p>
              <a:pPr algn="ctr">
                <a:lnSpc>
                  <a:spcPts val="1448"/>
                </a:lnSpc>
              </a:pPr>
              <a:r>
                <a:rPr lang="en-US" sz="1034" dirty="0">
                  <a:solidFill>
                    <a:srgbClr val="10598F"/>
                  </a:solidFill>
                  <a:latin typeface="The Seasons"/>
                  <a:ea typeface="The Seasons"/>
                  <a:cs typeface="The Seasons"/>
                  <a:sym typeface="The Seasons"/>
                </a:rPr>
                <a:t>Congressional Appropriators</a:t>
              </a:r>
            </a:p>
            <a:p>
              <a:pPr algn="ctr">
                <a:lnSpc>
                  <a:spcPts val="888"/>
                </a:lnSpc>
              </a:pPr>
              <a:endParaRPr lang="en-US" sz="1034" dirty="0">
                <a:solidFill>
                  <a:srgbClr val="10598F"/>
                </a:solidFill>
                <a:latin typeface="The Seasons"/>
                <a:ea typeface="The Seasons"/>
                <a:cs typeface="The Seasons"/>
                <a:sym typeface="The Seasons"/>
              </a:endParaRPr>
            </a:p>
            <a:p>
              <a:pPr algn="ctr">
                <a:lnSpc>
                  <a:spcPct val="150000"/>
                </a:lnSpc>
              </a:pPr>
              <a:r>
                <a:rPr lang="en-US" sz="1034" dirty="0">
                  <a:solidFill>
                    <a:schemeClr val="tx2"/>
                  </a:solidFill>
                  <a:latin typeface="The Seasons"/>
                  <a:ea typeface="The Seasons"/>
                  <a:cs typeface="The Seasons"/>
                  <a:sym typeface="The Seasons"/>
                </a:rPr>
                <a:t>Local</a:t>
              </a:r>
              <a:r>
                <a:rPr lang="en-US" sz="1034" dirty="0">
                  <a:solidFill>
                    <a:srgbClr val="10598F"/>
                  </a:solidFill>
                  <a:latin typeface="The Seasons"/>
                  <a:ea typeface="The Seasons"/>
                  <a:cs typeface="The Seasons"/>
                  <a:sym typeface="The Seasons"/>
                </a:rPr>
                <a:t> and National Media</a:t>
              </a:r>
            </a:p>
            <a:p>
              <a:pPr algn="ctr">
                <a:lnSpc>
                  <a:spcPct val="150000"/>
                </a:lnSpc>
              </a:pPr>
              <a:r>
                <a:rPr lang="en-US" sz="1034" dirty="0">
                  <a:solidFill>
                    <a:schemeClr val="tx2"/>
                  </a:solidFill>
                  <a:latin typeface="The Seasons"/>
                  <a:ea typeface="The Seasons"/>
                  <a:cs typeface="The Seasons"/>
                  <a:sym typeface="The Seasons"/>
                </a:rPr>
                <a:t>The Public</a:t>
              </a:r>
            </a:p>
          </p:txBody>
        </p:sp>
      </p:grpSp>
      <p:grpSp>
        <p:nvGrpSpPr>
          <p:cNvPr id="19" name="Group 19"/>
          <p:cNvGrpSpPr/>
          <p:nvPr/>
        </p:nvGrpSpPr>
        <p:grpSpPr>
          <a:xfrm>
            <a:off x="1041400" y="9509407"/>
            <a:ext cx="5689600" cy="271947"/>
            <a:chOff x="0" y="0"/>
            <a:chExt cx="7586133" cy="362596"/>
          </a:xfrm>
        </p:grpSpPr>
        <p:sp>
          <p:nvSpPr>
            <p:cNvPr id="20" name="AutoShape 20"/>
            <p:cNvSpPr/>
            <p:nvPr/>
          </p:nvSpPr>
          <p:spPr>
            <a:xfrm>
              <a:off x="0" y="6350"/>
              <a:ext cx="7586133" cy="0"/>
            </a:xfrm>
            <a:prstGeom prst="line">
              <a:avLst/>
            </a:prstGeom>
            <a:ln w="12700" cap="flat">
              <a:solidFill>
                <a:srgbClr val="D9B343"/>
              </a:solidFill>
              <a:prstDash val="solid"/>
              <a:headEnd type="none" w="sm" len="sm"/>
              <a:tailEnd type="none" w="sm" len="sm"/>
            </a:ln>
          </p:spPr>
          <p:txBody>
            <a:bodyPr/>
            <a:lstStyle/>
            <a:p>
              <a:endParaRPr lang="en-US"/>
            </a:p>
          </p:txBody>
        </p:sp>
        <p:sp>
          <p:nvSpPr>
            <p:cNvPr id="21" name="TextBox 21"/>
            <p:cNvSpPr txBox="1"/>
            <p:nvPr/>
          </p:nvSpPr>
          <p:spPr>
            <a:xfrm>
              <a:off x="0" y="141303"/>
              <a:ext cx="2341308" cy="221293"/>
            </a:xfrm>
            <a:prstGeom prst="rect">
              <a:avLst/>
            </a:prstGeom>
          </p:spPr>
          <p:txBody>
            <a:bodyPr lIns="0" tIns="0" rIns="0" bIns="0" rtlCol="0" anchor="t">
              <a:spAutoFit/>
            </a:bodyPr>
            <a:lstStyle/>
            <a:p>
              <a:pPr algn="l">
                <a:lnSpc>
                  <a:spcPts val="1317"/>
                </a:lnSpc>
              </a:pPr>
              <a:r>
                <a:rPr lang="en-US" sz="940">
                  <a:solidFill>
                    <a:srgbClr val="FFFFFF"/>
                  </a:solidFill>
                  <a:latin typeface="The Seasons"/>
                  <a:ea typeface="The Seasons"/>
                  <a:cs typeface="The Seasons"/>
                  <a:sym typeface="The Seasons"/>
                </a:rPr>
                <a:t>Advocacy Campaign and Toolkit</a:t>
              </a:r>
            </a:p>
          </p:txBody>
        </p:sp>
        <p:sp>
          <p:nvSpPr>
            <p:cNvPr id="22" name="TextBox 22"/>
            <p:cNvSpPr txBox="1"/>
            <p:nvPr/>
          </p:nvSpPr>
          <p:spPr>
            <a:xfrm>
              <a:off x="5244825" y="141303"/>
              <a:ext cx="2341308" cy="221293"/>
            </a:xfrm>
            <a:prstGeom prst="rect">
              <a:avLst/>
            </a:prstGeom>
          </p:spPr>
          <p:txBody>
            <a:bodyPr lIns="0" tIns="0" rIns="0" bIns="0" rtlCol="0" anchor="t">
              <a:spAutoFit/>
            </a:bodyPr>
            <a:lstStyle/>
            <a:p>
              <a:pPr algn="r">
                <a:lnSpc>
                  <a:spcPts val="1317"/>
                </a:lnSpc>
              </a:pPr>
              <a:r>
                <a:rPr lang="en-US" sz="940">
                  <a:solidFill>
                    <a:srgbClr val="FFFFFF"/>
                  </a:solidFill>
                  <a:latin typeface="The Seasons"/>
                  <a:ea typeface="The Seasons"/>
                  <a:cs typeface="The Seasons"/>
                  <a:sym typeface="The Seasons"/>
                </a:rPr>
                <a:t>03</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2375" y="1628073"/>
            <a:ext cx="2524259" cy="970958"/>
            <a:chOff x="0" y="0"/>
            <a:chExt cx="879916" cy="338460"/>
          </a:xfrm>
        </p:grpSpPr>
        <p:sp>
          <p:nvSpPr>
            <p:cNvPr id="3" name="Freeform 3"/>
            <p:cNvSpPr/>
            <p:nvPr/>
          </p:nvSpPr>
          <p:spPr>
            <a:xfrm>
              <a:off x="0" y="0"/>
              <a:ext cx="879916" cy="338460"/>
            </a:xfrm>
            <a:custGeom>
              <a:avLst/>
              <a:gdLst/>
              <a:ahLst/>
              <a:cxnLst/>
              <a:rect l="l" t="t" r="r" b="b"/>
              <a:pathLst>
                <a:path w="879916" h="338460">
                  <a:moveTo>
                    <a:pt x="0" y="0"/>
                  </a:moveTo>
                  <a:lnTo>
                    <a:pt x="879916" y="0"/>
                  </a:lnTo>
                  <a:lnTo>
                    <a:pt x="879916" y="338460"/>
                  </a:lnTo>
                  <a:lnTo>
                    <a:pt x="0" y="338460"/>
                  </a:lnTo>
                  <a:close/>
                </a:path>
              </a:pathLst>
            </a:custGeom>
            <a:solidFill>
              <a:srgbClr val="0097B2">
                <a:alpha val="36863"/>
              </a:srgbClr>
            </a:solidFill>
          </p:spPr>
          <p:txBody>
            <a:bodyPr/>
            <a:lstStyle/>
            <a:p>
              <a:endParaRPr lang="en-US"/>
            </a:p>
          </p:txBody>
        </p:sp>
        <p:sp>
          <p:nvSpPr>
            <p:cNvPr id="4" name="TextBox 4"/>
            <p:cNvSpPr txBox="1"/>
            <p:nvPr/>
          </p:nvSpPr>
          <p:spPr>
            <a:xfrm>
              <a:off x="0" y="-47625"/>
              <a:ext cx="879916" cy="38608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77384" y="9555974"/>
            <a:ext cx="5689600" cy="271947"/>
            <a:chOff x="0" y="0"/>
            <a:chExt cx="7586133" cy="362596"/>
          </a:xfrm>
        </p:grpSpPr>
        <p:sp>
          <p:nvSpPr>
            <p:cNvPr id="6" name="AutoShape 6"/>
            <p:cNvSpPr/>
            <p:nvPr/>
          </p:nvSpPr>
          <p:spPr>
            <a:xfrm>
              <a:off x="0" y="6350"/>
              <a:ext cx="7586133" cy="0"/>
            </a:xfrm>
            <a:prstGeom prst="line">
              <a:avLst/>
            </a:prstGeom>
            <a:ln w="12700" cap="flat">
              <a:solidFill>
                <a:srgbClr val="D9B343"/>
              </a:solidFill>
              <a:prstDash val="solid"/>
              <a:headEnd type="none" w="sm" len="sm"/>
              <a:tailEnd type="none" w="sm" len="sm"/>
            </a:ln>
          </p:spPr>
          <p:txBody>
            <a:bodyPr/>
            <a:lstStyle/>
            <a:p>
              <a:endParaRPr lang="en-US"/>
            </a:p>
          </p:txBody>
        </p:sp>
        <p:sp>
          <p:nvSpPr>
            <p:cNvPr id="7" name="TextBox 7"/>
            <p:cNvSpPr txBox="1"/>
            <p:nvPr/>
          </p:nvSpPr>
          <p:spPr>
            <a:xfrm>
              <a:off x="0" y="141303"/>
              <a:ext cx="2341308" cy="221293"/>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8" name="TextBox 8"/>
            <p:cNvSpPr txBox="1"/>
            <p:nvPr/>
          </p:nvSpPr>
          <p:spPr>
            <a:xfrm>
              <a:off x="5244825" y="141303"/>
              <a:ext cx="2341308" cy="221293"/>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04</a:t>
              </a:r>
            </a:p>
          </p:txBody>
        </p:sp>
      </p:grpSp>
      <p:grpSp>
        <p:nvGrpSpPr>
          <p:cNvPr id="9" name="Group 9"/>
          <p:cNvGrpSpPr/>
          <p:nvPr/>
        </p:nvGrpSpPr>
        <p:grpSpPr>
          <a:xfrm>
            <a:off x="1472375" y="4510771"/>
            <a:ext cx="2524259" cy="1503650"/>
            <a:chOff x="0" y="0"/>
            <a:chExt cx="879916" cy="524148"/>
          </a:xfrm>
        </p:grpSpPr>
        <p:sp>
          <p:nvSpPr>
            <p:cNvPr id="10" name="Freeform 10"/>
            <p:cNvSpPr/>
            <p:nvPr/>
          </p:nvSpPr>
          <p:spPr>
            <a:xfrm>
              <a:off x="0" y="0"/>
              <a:ext cx="879916" cy="524148"/>
            </a:xfrm>
            <a:custGeom>
              <a:avLst/>
              <a:gdLst/>
              <a:ahLst/>
              <a:cxnLst/>
              <a:rect l="l" t="t" r="r" b="b"/>
              <a:pathLst>
                <a:path w="879916" h="524148">
                  <a:moveTo>
                    <a:pt x="0" y="0"/>
                  </a:moveTo>
                  <a:lnTo>
                    <a:pt x="879916" y="0"/>
                  </a:lnTo>
                  <a:lnTo>
                    <a:pt x="879916" y="524148"/>
                  </a:lnTo>
                  <a:lnTo>
                    <a:pt x="0" y="524148"/>
                  </a:lnTo>
                  <a:close/>
                </a:path>
              </a:pathLst>
            </a:custGeom>
            <a:solidFill>
              <a:srgbClr val="0097B2">
                <a:alpha val="36863"/>
              </a:srgbClr>
            </a:solidFill>
          </p:spPr>
          <p:txBody>
            <a:bodyPr/>
            <a:lstStyle/>
            <a:p>
              <a:endParaRPr lang="en-US"/>
            </a:p>
          </p:txBody>
        </p:sp>
        <p:sp>
          <p:nvSpPr>
            <p:cNvPr id="11" name="TextBox 11"/>
            <p:cNvSpPr txBox="1"/>
            <p:nvPr/>
          </p:nvSpPr>
          <p:spPr>
            <a:xfrm>
              <a:off x="0" y="-47625"/>
              <a:ext cx="879916" cy="571773"/>
            </a:xfrm>
            <a:prstGeom prst="rect">
              <a:avLst/>
            </a:prstGeom>
          </p:spPr>
          <p:txBody>
            <a:bodyPr lIns="50800" tIns="50800" rIns="50800" bIns="50800" rtlCol="0" anchor="ctr"/>
            <a:lstStyle/>
            <a:p>
              <a:pPr algn="ctr">
                <a:lnSpc>
                  <a:spcPts val="1960"/>
                </a:lnSpc>
              </a:pPr>
              <a:endParaRPr/>
            </a:p>
          </p:txBody>
        </p:sp>
      </p:grpSp>
      <p:sp>
        <p:nvSpPr>
          <p:cNvPr id="12" name="TextBox 12"/>
          <p:cNvSpPr txBox="1"/>
          <p:nvPr/>
        </p:nvSpPr>
        <p:spPr>
          <a:xfrm>
            <a:off x="1783335" y="4491721"/>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Purpose</a:t>
            </a:r>
          </a:p>
        </p:txBody>
      </p:sp>
      <p:sp>
        <p:nvSpPr>
          <p:cNvPr id="13" name="TextBox 13"/>
          <p:cNvSpPr txBox="1"/>
          <p:nvPr/>
        </p:nvSpPr>
        <p:spPr>
          <a:xfrm>
            <a:off x="1594323" y="4774743"/>
            <a:ext cx="2280363" cy="146431"/>
          </a:xfrm>
          <a:prstGeom prst="rect">
            <a:avLst/>
          </a:prstGeom>
        </p:spPr>
        <p:txBody>
          <a:bodyPr lIns="0" tIns="0" rIns="0" bIns="0" rtlCol="0" anchor="t">
            <a:spAutoFit/>
          </a:bodyPr>
          <a:lstStyle/>
          <a:p>
            <a:pPr algn="ctr">
              <a:lnSpc>
                <a:spcPts val="1067"/>
              </a:lnSpc>
            </a:pPr>
            <a:r>
              <a:rPr lang="en-US" sz="1100">
                <a:solidFill>
                  <a:srgbClr val="000000"/>
                </a:solidFill>
                <a:latin typeface="Montserrat"/>
                <a:ea typeface="Montserrat"/>
                <a:cs typeface="Montserrat"/>
                <a:sym typeface="Montserrat"/>
              </a:rPr>
              <a:t>Statewide action</a:t>
            </a:r>
          </a:p>
        </p:txBody>
      </p:sp>
      <p:grpSp>
        <p:nvGrpSpPr>
          <p:cNvPr id="14" name="Group 14"/>
          <p:cNvGrpSpPr/>
          <p:nvPr/>
        </p:nvGrpSpPr>
        <p:grpSpPr>
          <a:xfrm>
            <a:off x="1472375" y="3452067"/>
            <a:ext cx="2524259" cy="1008350"/>
            <a:chOff x="0" y="0"/>
            <a:chExt cx="879916" cy="351495"/>
          </a:xfrm>
        </p:grpSpPr>
        <p:sp>
          <p:nvSpPr>
            <p:cNvPr id="15" name="Freeform 15"/>
            <p:cNvSpPr/>
            <p:nvPr/>
          </p:nvSpPr>
          <p:spPr>
            <a:xfrm>
              <a:off x="0" y="0"/>
              <a:ext cx="879916" cy="351495"/>
            </a:xfrm>
            <a:custGeom>
              <a:avLst/>
              <a:gdLst/>
              <a:ahLst/>
              <a:cxnLst/>
              <a:rect l="l" t="t" r="r" b="b"/>
              <a:pathLst>
                <a:path w="879916" h="351495">
                  <a:moveTo>
                    <a:pt x="0" y="0"/>
                  </a:moveTo>
                  <a:lnTo>
                    <a:pt x="879916" y="0"/>
                  </a:lnTo>
                  <a:lnTo>
                    <a:pt x="879916" y="351495"/>
                  </a:lnTo>
                  <a:lnTo>
                    <a:pt x="0" y="351495"/>
                  </a:lnTo>
                  <a:close/>
                </a:path>
              </a:pathLst>
            </a:custGeom>
            <a:solidFill>
              <a:srgbClr val="0097B2">
                <a:alpha val="36863"/>
              </a:srgbClr>
            </a:solidFill>
          </p:spPr>
          <p:txBody>
            <a:bodyPr/>
            <a:lstStyle/>
            <a:p>
              <a:endParaRPr lang="en-US"/>
            </a:p>
          </p:txBody>
        </p:sp>
        <p:sp>
          <p:nvSpPr>
            <p:cNvPr id="16" name="TextBox 16"/>
            <p:cNvSpPr txBox="1"/>
            <p:nvPr/>
          </p:nvSpPr>
          <p:spPr>
            <a:xfrm>
              <a:off x="0" y="-47625"/>
              <a:ext cx="879916" cy="399120"/>
            </a:xfrm>
            <a:prstGeom prst="rect">
              <a:avLst/>
            </a:prstGeom>
          </p:spPr>
          <p:txBody>
            <a:bodyPr lIns="50800" tIns="50800" rIns="50800" bIns="50800" rtlCol="0" anchor="ctr"/>
            <a:lstStyle/>
            <a:p>
              <a:pPr algn="ctr">
                <a:lnSpc>
                  <a:spcPts val="1960"/>
                </a:lnSpc>
              </a:pPr>
              <a:endParaRPr/>
            </a:p>
          </p:txBody>
        </p:sp>
      </p:grpSp>
      <p:grpSp>
        <p:nvGrpSpPr>
          <p:cNvPr id="17" name="Group 17"/>
          <p:cNvGrpSpPr/>
          <p:nvPr/>
        </p:nvGrpSpPr>
        <p:grpSpPr>
          <a:xfrm>
            <a:off x="4012448" y="1621424"/>
            <a:ext cx="3359589" cy="977607"/>
            <a:chOff x="0" y="0"/>
            <a:chExt cx="1171099" cy="340778"/>
          </a:xfrm>
        </p:grpSpPr>
        <p:sp>
          <p:nvSpPr>
            <p:cNvPr id="18" name="Freeform 18"/>
            <p:cNvSpPr/>
            <p:nvPr/>
          </p:nvSpPr>
          <p:spPr>
            <a:xfrm>
              <a:off x="0" y="0"/>
              <a:ext cx="1171099" cy="340778"/>
            </a:xfrm>
            <a:custGeom>
              <a:avLst/>
              <a:gdLst/>
              <a:ahLst/>
              <a:cxnLst/>
              <a:rect l="l" t="t" r="r" b="b"/>
              <a:pathLst>
                <a:path w="1171099" h="340778">
                  <a:moveTo>
                    <a:pt x="0" y="0"/>
                  </a:moveTo>
                  <a:lnTo>
                    <a:pt x="1171099" y="0"/>
                  </a:lnTo>
                  <a:lnTo>
                    <a:pt x="1171099" y="340778"/>
                  </a:lnTo>
                  <a:lnTo>
                    <a:pt x="0" y="340778"/>
                  </a:lnTo>
                  <a:close/>
                </a:path>
              </a:pathLst>
            </a:custGeom>
            <a:solidFill>
              <a:srgbClr val="0097B2">
                <a:alpha val="14902"/>
              </a:srgbClr>
            </a:solidFill>
          </p:spPr>
          <p:txBody>
            <a:bodyPr/>
            <a:lstStyle/>
            <a:p>
              <a:endParaRPr lang="en-US"/>
            </a:p>
          </p:txBody>
        </p:sp>
        <p:sp>
          <p:nvSpPr>
            <p:cNvPr id="19" name="TextBox 19"/>
            <p:cNvSpPr txBox="1"/>
            <p:nvPr/>
          </p:nvSpPr>
          <p:spPr>
            <a:xfrm>
              <a:off x="0" y="-47625"/>
              <a:ext cx="1171099" cy="388403"/>
            </a:xfrm>
            <a:prstGeom prst="rect">
              <a:avLst/>
            </a:prstGeom>
          </p:spPr>
          <p:txBody>
            <a:bodyPr lIns="50800" tIns="50800" rIns="50800" bIns="50800" rtlCol="0" anchor="ctr"/>
            <a:lstStyle/>
            <a:p>
              <a:pPr algn="ctr">
                <a:lnSpc>
                  <a:spcPts val="1960"/>
                </a:lnSpc>
              </a:pPr>
              <a:endParaRPr/>
            </a:p>
          </p:txBody>
        </p:sp>
      </p:grpSp>
      <p:grpSp>
        <p:nvGrpSpPr>
          <p:cNvPr id="20" name="Group 20"/>
          <p:cNvGrpSpPr/>
          <p:nvPr/>
        </p:nvGrpSpPr>
        <p:grpSpPr>
          <a:xfrm>
            <a:off x="4012448" y="4508043"/>
            <a:ext cx="3359589" cy="1506379"/>
            <a:chOff x="0" y="0"/>
            <a:chExt cx="1171099" cy="525099"/>
          </a:xfrm>
        </p:grpSpPr>
        <p:sp>
          <p:nvSpPr>
            <p:cNvPr id="21" name="Freeform 21"/>
            <p:cNvSpPr/>
            <p:nvPr/>
          </p:nvSpPr>
          <p:spPr>
            <a:xfrm>
              <a:off x="0" y="0"/>
              <a:ext cx="1171099" cy="525099"/>
            </a:xfrm>
            <a:custGeom>
              <a:avLst/>
              <a:gdLst/>
              <a:ahLst/>
              <a:cxnLst/>
              <a:rect l="l" t="t" r="r" b="b"/>
              <a:pathLst>
                <a:path w="1171099" h="525099">
                  <a:moveTo>
                    <a:pt x="0" y="0"/>
                  </a:moveTo>
                  <a:lnTo>
                    <a:pt x="1171099" y="0"/>
                  </a:lnTo>
                  <a:lnTo>
                    <a:pt x="1171099" y="525099"/>
                  </a:lnTo>
                  <a:lnTo>
                    <a:pt x="0" y="525099"/>
                  </a:lnTo>
                  <a:close/>
                </a:path>
              </a:pathLst>
            </a:custGeom>
            <a:solidFill>
              <a:srgbClr val="0097B2">
                <a:alpha val="14902"/>
              </a:srgbClr>
            </a:solidFill>
          </p:spPr>
          <p:txBody>
            <a:bodyPr/>
            <a:lstStyle/>
            <a:p>
              <a:endParaRPr lang="en-US"/>
            </a:p>
          </p:txBody>
        </p:sp>
        <p:sp>
          <p:nvSpPr>
            <p:cNvPr id="22" name="TextBox 22"/>
            <p:cNvSpPr txBox="1"/>
            <p:nvPr/>
          </p:nvSpPr>
          <p:spPr>
            <a:xfrm>
              <a:off x="0" y="-47625"/>
              <a:ext cx="1171099" cy="572724"/>
            </a:xfrm>
            <a:prstGeom prst="rect">
              <a:avLst/>
            </a:prstGeom>
          </p:spPr>
          <p:txBody>
            <a:bodyPr lIns="50800" tIns="50800" rIns="50800" bIns="50800" rtlCol="0" anchor="ctr"/>
            <a:lstStyle/>
            <a:p>
              <a:pPr algn="ctr">
                <a:lnSpc>
                  <a:spcPts val="1960"/>
                </a:lnSpc>
              </a:pPr>
              <a:endParaRPr/>
            </a:p>
          </p:txBody>
        </p:sp>
      </p:grpSp>
      <p:sp>
        <p:nvSpPr>
          <p:cNvPr id="23" name="TextBox 23"/>
          <p:cNvSpPr txBox="1"/>
          <p:nvPr/>
        </p:nvSpPr>
        <p:spPr>
          <a:xfrm>
            <a:off x="4048479" y="4743181"/>
            <a:ext cx="3445308" cy="1128514"/>
          </a:xfrm>
          <a:prstGeom prst="rect">
            <a:avLst/>
          </a:prstGeom>
        </p:spPr>
        <p:txBody>
          <a:bodyPr lIns="0" tIns="0" rIns="0" bIns="0" rtlCol="0" anchor="t">
            <a:spAutoFit/>
          </a:bodyPr>
          <a:lstStyle/>
          <a:p>
            <a:pPr marL="226695" lvl="1" indent="-113347" algn="l">
              <a:lnSpc>
                <a:spcPts val="1050"/>
              </a:lnSpc>
              <a:buFont typeface="Arial"/>
              <a:buChar char="•"/>
            </a:pPr>
            <a:r>
              <a:rPr lang="en-US" sz="1050" dirty="0">
                <a:solidFill>
                  <a:srgbClr val="000000"/>
                </a:solidFill>
                <a:latin typeface="Montserrat"/>
                <a:ea typeface="Montserrat"/>
                <a:cs typeface="Montserrat"/>
                <a:sym typeface="Montserrat"/>
              </a:rPr>
              <a:t>Statewide “IDEA Weeks of Action” to include: </a:t>
            </a:r>
          </a:p>
          <a:p>
            <a:pPr marL="474981" lvl="2" indent="-158327" algn="l">
              <a:lnSpc>
                <a:spcPts val="1100"/>
              </a:lnSpc>
              <a:buFont typeface="Arial"/>
              <a:buChar char="⚬"/>
            </a:pPr>
            <a:r>
              <a:rPr lang="en-US" sz="1100" dirty="0">
                <a:solidFill>
                  <a:srgbClr val="000000"/>
                </a:solidFill>
                <a:latin typeface="Montserrat"/>
                <a:ea typeface="Montserrat"/>
                <a:cs typeface="Montserrat"/>
                <a:sym typeface="Montserrat"/>
              </a:rPr>
              <a:t>School Board resolutions</a:t>
            </a:r>
          </a:p>
          <a:p>
            <a:pPr marL="474981" lvl="2" indent="-158327" algn="l">
              <a:lnSpc>
                <a:spcPts val="1100"/>
              </a:lnSpc>
              <a:buFont typeface="Arial"/>
              <a:buChar char="⚬"/>
            </a:pPr>
            <a:r>
              <a:rPr lang="en-US" sz="1100" dirty="0">
                <a:solidFill>
                  <a:srgbClr val="000000"/>
                </a:solidFill>
                <a:latin typeface="Montserrat"/>
                <a:ea typeface="Montserrat"/>
                <a:cs typeface="Montserrat"/>
                <a:sym typeface="Montserrat"/>
              </a:rPr>
              <a:t>Social media</a:t>
            </a:r>
          </a:p>
          <a:p>
            <a:pPr marL="474981" lvl="2" indent="-158327" algn="l">
              <a:lnSpc>
                <a:spcPts val="1100"/>
              </a:lnSpc>
              <a:buFont typeface="Arial"/>
              <a:buChar char="⚬"/>
            </a:pPr>
            <a:r>
              <a:rPr lang="en-US" sz="1100" dirty="0">
                <a:solidFill>
                  <a:srgbClr val="000000"/>
                </a:solidFill>
                <a:latin typeface="Montserrat"/>
                <a:ea typeface="Montserrat"/>
                <a:cs typeface="Montserrat"/>
                <a:sym typeface="Montserrat"/>
              </a:rPr>
              <a:t>Superintendent op-eds</a:t>
            </a:r>
          </a:p>
          <a:p>
            <a:pPr marL="474981" lvl="2" indent="-158327" algn="l">
              <a:lnSpc>
                <a:spcPts val="1100"/>
              </a:lnSpc>
              <a:buFont typeface="Arial"/>
              <a:buChar char="⚬"/>
            </a:pPr>
            <a:r>
              <a:rPr lang="en-US" sz="1100" dirty="0">
                <a:solidFill>
                  <a:srgbClr val="000000"/>
                </a:solidFill>
                <a:latin typeface="Montserrat"/>
                <a:ea typeface="Montserrat"/>
                <a:cs typeface="Montserrat"/>
                <a:sym typeface="Montserrat"/>
              </a:rPr>
              <a:t>Press briefings</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Launch digital toolkit containing (</a:t>
            </a:r>
            <a:r>
              <a:rPr lang="en-US" sz="1100" dirty="0" err="1">
                <a:solidFill>
                  <a:srgbClr val="000000"/>
                </a:solidFill>
                <a:latin typeface="Montserrat"/>
                <a:ea typeface="Montserrat"/>
                <a:cs typeface="Montserrat"/>
                <a:sym typeface="Montserrat"/>
              </a:rPr>
              <a:t>tbd</a:t>
            </a:r>
            <a:r>
              <a:rPr lang="en-US" sz="1100" dirty="0">
                <a:solidFill>
                  <a:srgbClr val="000000"/>
                </a:solidFill>
                <a:latin typeface="Montserrat"/>
                <a:ea typeface="Montserrat"/>
                <a:cs typeface="Montserrat"/>
                <a:sym typeface="Montserrat"/>
              </a:rPr>
              <a:t>): </a:t>
            </a:r>
          </a:p>
          <a:p>
            <a:pPr marL="474981" lvl="2" indent="-158327" algn="l">
              <a:lnSpc>
                <a:spcPts val="1100"/>
              </a:lnSpc>
              <a:buFont typeface="Arial"/>
              <a:buChar char="⚬"/>
            </a:pPr>
            <a:r>
              <a:rPr lang="en-US" sz="1100" dirty="0">
                <a:solidFill>
                  <a:srgbClr val="000000"/>
                </a:solidFill>
                <a:latin typeface="Montserrat"/>
                <a:ea typeface="Montserrat"/>
                <a:cs typeface="Montserrat"/>
                <a:sym typeface="Montserrat"/>
              </a:rPr>
              <a:t>Social media files</a:t>
            </a:r>
          </a:p>
          <a:p>
            <a:pPr marL="474981" lvl="2" indent="-158327" algn="l">
              <a:lnSpc>
                <a:spcPts val="1100"/>
              </a:lnSpc>
              <a:buFont typeface="Arial"/>
              <a:buChar char="⚬"/>
            </a:pPr>
            <a:r>
              <a:rPr lang="en-US" sz="1100" dirty="0">
                <a:solidFill>
                  <a:srgbClr val="000000"/>
                </a:solidFill>
                <a:latin typeface="Montserrat"/>
                <a:ea typeface="Montserrat"/>
                <a:cs typeface="Montserrat"/>
                <a:sym typeface="Montserrat"/>
              </a:rPr>
              <a:t>Videos and testimonials</a:t>
            </a:r>
          </a:p>
        </p:txBody>
      </p:sp>
      <p:sp>
        <p:nvSpPr>
          <p:cNvPr id="24" name="TextBox 24"/>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25" name="TextBox 25"/>
          <p:cNvSpPr txBox="1"/>
          <p:nvPr/>
        </p:nvSpPr>
        <p:spPr>
          <a:xfrm>
            <a:off x="429794" y="108585"/>
            <a:ext cx="7230978" cy="668655"/>
          </a:xfrm>
          <a:prstGeom prst="rect">
            <a:avLst/>
          </a:prstGeom>
        </p:spPr>
        <p:txBody>
          <a:bodyPr lIns="0" tIns="0" rIns="0" bIns="0" rtlCol="0" anchor="t">
            <a:spAutoFit/>
          </a:bodyPr>
          <a:lstStyle/>
          <a:p>
            <a:pPr marL="0" lvl="0" indent="0" algn="l">
              <a:lnSpc>
                <a:spcPts val="5040"/>
              </a:lnSpc>
              <a:spcBef>
                <a:spcPct val="0"/>
              </a:spcBef>
            </a:pPr>
            <a:r>
              <a:rPr lang="en-US" sz="3600" b="1">
                <a:solidFill>
                  <a:srgbClr val="10598F"/>
                </a:solidFill>
                <a:latin typeface="The Seasons Bold"/>
                <a:ea typeface="The Seasons Bold"/>
                <a:cs typeface="The Seasons Bold"/>
                <a:sym typeface="The Seasons Bold"/>
              </a:rPr>
              <a:t>High Level Launch Plan</a:t>
            </a:r>
          </a:p>
        </p:txBody>
      </p:sp>
      <p:sp>
        <p:nvSpPr>
          <p:cNvPr id="26" name="TextBox 26"/>
          <p:cNvSpPr txBox="1"/>
          <p:nvPr/>
        </p:nvSpPr>
        <p:spPr>
          <a:xfrm>
            <a:off x="429794" y="1152794"/>
            <a:ext cx="6986671" cy="316230"/>
          </a:xfrm>
          <a:prstGeom prst="rect">
            <a:avLst/>
          </a:prstGeom>
        </p:spPr>
        <p:txBody>
          <a:bodyPr lIns="0" tIns="0" rIns="0" bIns="0" rtlCol="0" anchor="t">
            <a:spAutoFit/>
          </a:bodyPr>
          <a:lstStyle/>
          <a:p>
            <a:pPr algn="l">
              <a:lnSpc>
                <a:spcPts val="1200"/>
              </a:lnSpc>
            </a:pPr>
            <a:r>
              <a:rPr lang="en-US" sz="1200" b="1" dirty="0">
                <a:solidFill>
                  <a:srgbClr val="000000"/>
                </a:solidFill>
                <a:latin typeface="Montserrat Bold"/>
                <a:ea typeface="Montserrat Bold"/>
                <a:cs typeface="Montserrat Bold"/>
                <a:sym typeface="Montserrat Bold"/>
              </a:rPr>
              <a:t>GOAL:</a:t>
            </a:r>
            <a:r>
              <a:rPr lang="en-US" sz="1200" dirty="0">
                <a:solidFill>
                  <a:srgbClr val="000000"/>
                </a:solidFill>
                <a:latin typeface="Montserrat"/>
                <a:ea typeface="Montserrat"/>
                <a:cs typeface="Montserrat"/>
                <a:sym typeface="Montserrat"/>
              </a:rPr>
              <a:t> Ensure key state school influencers are informed about the campaign and have the tools they need to support this initiative.</a:t>
            </a:r>
          </a:p>
        </p:txBody>
      </p:sp>
      <p:sp>
        <p:nvSpPr>
          <p:cNvPr id="27" name="TextBox 27"/>
          <p:cNvSpPr txBox="1"/>
          <p:nvPr/>
        </p:nvSpPr>
        <p:spPr>
          <a:xfrm>
            <a:off x="429794" y="807989"/>
            <a:ext cx="7142311" cy="360362"/>
          </a:xfrm>
          <a:prstGeom prst="rect">
            <a:avLst/>
          </a:prstGeom>
        </p:spPr>
        <p:txBody>
          <a:bodyPr lIns="0" tIns="0" rIns="0" bIns="0" rtlCol="0" anchor="t">
            <a:spAutoFit/>
          </a:bodyPr>
          <a:lstStyle/>
          <a:p>
            <a:pPr algn="l">
              <a:lnSpc>
                <a:spcPts val="2600"/>
              </a:lnSpc>
            </a:pPr>
            <a:r>
              <a:rPr lang="en-US" sz="2000" b="1">
                <a:solidFill>
                  <a:srgbClr val="0097B2"/>
                </a:solidFill>
                <a:latin typeface="The Seasons Bold"/>
                <a:ea typeface="The Seasons Bold"/>
                <a:cs typeface="The Seasons Bold"/>
                <a:sym typeface="The Seasons Bold"/>
              </a:rPr>
              <a:t>Phase One Target Audience: Campaign Influencers</a:t>
            </a:r>
          </a:p>
        </p:txBody>
      </p:sp>
      <p:sp>
        <p:nvSpPr>
          <p:cNvPr id="28" name="TextBox 28"/>
          <p:cNvSpPr txBox="1"/>
          <p:nvPr/>
        </p:nvSpPr>
        <p:spPr>
          <a:xfrm>
            <a:off x="1528726" y="1913187"/>
            <a:ext cx="2361438" cy="413131"/>
          </a:xfrm>
          <a:prstGeom prst="rect">
            <a:avLst/>
          </a:prstGeom>
        </p:spPr>
        <p:txBody>
          <a:bodyPr lIns="0" tIns="0" rIns="0" bIns="0" rtlCol="0" anchor="t">
            <a:spAutoFit/>
          </a:bodyPr>
          <a:lstStyle/>
          <a:p>
            <a:pPr algn="ctr">
              <a:lnSpc>
                <a:spcPts val="1067"/>
              </a:lnSpc>
            </a:pPr>
            <a:r>
              <a:rPr lang="en-US" sz="1100">
                <a:solidFill>
                  <a:srgbClr val="000000"/>
                </a:solidFill>
                <a:latin typeface="Montserrat"/>
                <a:ea typeface="Montserrat"/>
                <a:cs typeface="Montserrat"/>
                <a:sym typeface="Montserrat"/>
              </a:rPr>
              <a:t>Inform school districts and education associations about campaign</a:t>
            </a:r>
          </a:p>
        </p:txBody>
      </p:sp>
      <p:sp>
        <p:nvSpPr>
          <p:cNvPr id="29" name="TextBox 29"/>
          <p:cNvSpPr txBox="1"/>
          <p:nvPr/>
        </p:nvSpPr>
        <p:spPr>
          <a:xfrm>
            <a:off x="1783335" y="1658683"/>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Purpose</a:t>
            </a:r>
          </a:p>
        </p:txBody>
      </p:sp>
      <p:sp>
        <p:nvSpPr>
          <p:cNvPr id="30" name="TextBox 30"/>
          <p:cNvSpPr txBox="1"/>
          <p:nvPr/>
        </p:nvSpPr>
        <p:spPr>
          <a:xfrm>
            <a:off x="4027011" y="1904111"/>
            <a:ext cx="3061703" cy="423193"/>
          </a:xfrm>
          <a:prstGeom prst="rect">
            <a:avLst/>
          </a:prstGeom>
        </p:spPr>
        <p:txBody>
          <a:bodyPr lIns="0" tIns="0" rIns="0" bIns="0" rtlCol="0" anchor="t">
            <a:spAutoFit/>
          </a:bodyPr>
          <a:lstStyle/>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Presentations (state and national)</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Schedule meetings with key influencers to inform them about campaign</a:t>
            </a:r>
          </a:p>
        </p:txBody>
      </p:sp>
      <p:sp>
        <p:nvSpPr>
          <p:cNvPr id="31" name="TextBox 31"/>
          <p:cNvSpPr txBox="1"/>
          <p:nvPr/>
        </p:nvSpPr>
        <p:spPr>
          <a:xfrm>
            <a:off x="4741072" y="1658683"/>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Key Actions</a:t>
            </a:r>
          </a:p>
        </p:txBody>
      </p:sp>
      <p:grpSp>
        <p:nvGrpSpPr>
          <p:cNvPr id="32" name="Group 32"/>
          <p:cNvGrpSpPr/>
          <p:nvPr/>
        </p:nvGrpSpPr>
        <p:grpSpPr>
          <a:xfrm>
            <a:off x="1472375" y="2659505"/>
            <a:ext cx="2524259" cy="744937"/>
            <a:chOff x="0" y="0"/>
            <a:chExt cx="879916" cy="259673"/>
          </a:xfrm>
        </p:grpSpPr>
        <p:sp>
          <p:nvSpPr>
            <p:cNvPr id="33" name="Freeform 33"/>
            <p:cNvSpPr/>
            <p:nvPr/>
          </p:nvSpPr>
          <p:spPr>
            <a:xfrm>
              <a:off x="0" y="0"/>
              <a:ext cx="879916" cy="259673"/>
            </a:xfrm>
            <a:custGeom>
              <a:avLst/>
              <a:gdLst/>
              <a:ahLst/>
              <a:cxnLst/>
              <a:rect l="l" t="t" r="r" b="b"/>
              <a:pathLst>
                <a:path w="879916" h="259673">
                  <a:moveTo>
                    <a:pt x="0" y="0"/>
                  </a:moveTo>
                  <a:lnTo>
                    <a:pt x="879916" y="0"/>
                  </a:lnTo>
                  <a:lnTo>
                    <a:pt x="879916" y="259673"/>
                  </a:lnTo>
                  <a:lnTo>
                    <a:pt x="0" y="259673"/>
                  </a:lnTo>
                  <a:close/>
                </a:path>
              </a:pathLst>
            </a:custGeom>
            <a:solidFill>
              <a:srgbClr val="0097B2">
                <a:alpha val="36863"/>
              </a:srgbClr>
            </a:solidFill>
          </p:spPr>
          <p:txBody>
            <a:bodyPr/>
            <a:lstStyle/>
            <a:p>
              <a:endParaRPr lang="en-US"/>
            </a:p>
          </p:txBody>
        </p:sp>
        <p:sp>
          <p:nvSpPr>
            <p:cNvPr id="34" name="TextBox 34"/>
            <p:cNvSpPr txBox="1"/>
            <p:nvPr/>
          </p:nvSpPr>
          <p:spPr>
            <a:xfrm>
              <a:off x="0" y="-47625"/>
              <a:ext cx="879916" cy="307298"/>
            </a:xfrm>
            <a:prstGeom prst="rect">
              <a:avLst/>
            </a:prstGeom>
          </p:spPr>
          <p:txBody>
            <a:bodyPr lIns="50800" tIns="50800" rIns="50800" bIns="50800" rtlCol="0" anchor="ctr"/>
            <a:lstStyle/>
            <a:p>
              <a:pPr algn="ctr">
                <a:lnSpc>
                  <a:spcPts val="1960"/>
                </a:lnSpc>
              </a:pPr>
              <a:endParaRPr/>
            </a:p>
          </p:txBody>
        </p:sp>
      </p:grpSp>
      <p:sp>
        <p:nvSpPr>
          <p:cNvPr id="35" name="TextBox 35"/>
          <p:cNvSpPr txBox="1"/>
          <p:nvPr/>
        </p:nvSpPr>
        <p:spPr>
          <a:xfrm>
            <a:off x="1594323" y="2920148"/>
            <a:ext cx="2280363" cy="279781"/>
          </a:xfrm>
          <a:prstGeom prst="rect">
            <a:avLst/>
          </a:prstGeom>
        </p:spPr>
        <p:txBody>
          <a:bodyPr lIns="0" tIns="0" rIns="0" bIns="0" rtlCol="0" anchor="t">
            <a:spAutoFit/>
          </a:bodyPr>
          <a:lstStyle/>
          <a:p>
            <a:pPr algn="ctr">
              <a:lnSpc>
                <a:spcPts val="1067"/>
              </a:lnSpc>
            </a:pPr>
            <a:r>
              <a:rPr lang="en-US" sz="1100">
                <a:solidFill>
                  <a:srgbClr val="000000"/>
                </a:solidFill>
                <a:latin typeface="Montserrat"/>
                <a:ea typeface="Montserrat"/>
                <a:cs typeface="Montserrat"/>
                <a:sym typeface="Montserrat"/>
              </a:rPr>
              <a:t>Launch materials for education influencers</a:t>
            </a:r>
          </a:p>
        </p:txBody>
      </p:sp>
      <p:sp>
        <p:nvSpPr>
          <p:cNvPr id="36" name="TextBox 36"/>
          <p:cNvSpPr txBox="1"/>
          <p:nvPr/>
        </p:nvSpPr>
        <p:spPr>
          <a:xfrm>
            <a:off x="1783335" y="2636620"/>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Purpose</a:t>
            </a:r>
          </a:p>
        </p:txBody>
      </p:sp>
      <p:grpSp>
        <p:nvGrpSpPr>
          <p:cNvPr id="37" name="Group 37"/>
          <p:cNvGrpSpPr/>
          <p:nvPr/>
        </p:nvGrpSpPr>
        <p:grpSpPr>
          <a:xfrm>
            <a:off x="3986903" y="2588281"/>
            <a:ext cx="3359589" cy="748262"/>
            <a:chOff x="0" y="0"/>
            <a:chExt cx="1171099" cy="260832"/>
          </a:xfrm>
        </p:grpSpPr>
        <p:sp>
          <p:nvSpPr>
            <p:cNvPr id="38" name="Freeform 38"/>
            <p:cNvSpPr/>
            <p:nvPr/>
          </p:nvSpPr>
          <p:spPr>
            <a:xfrm>
              <a:off x="0" y="0"/>
              <a:ext cx="1171099" cy="260832"/>
            </a:xfrm>
            <a:custGeom>
              <a:avLst/>
              <a:gdLst/>
              <a:ahLst/>
              <a:cxnLst/>
              <a:rect l="l" t="t" r="r" b="b"/>
              <a:pathLst>
                <a:path w="1171099" h="260832">
                  <a:moveTo>
                    <a:pt x="0" y="0"/>
                  </a:moveTo>
                  <a:lnTo>
                    <a:pt x="1171099" y="0"/>
                  </a:lnTo>
                  <a:lnTo>
                    <a:pt x="1171099" y="260832"/>
                  </a:lnTo>
                  <a:lnTo>
                    <a:pt x="0" y="260832"/>
                  </a:lnTo>
                  <a:close/>
                </a:path>
              </a:pathLst>
            </a:custGeom>
            <a:solidFill>
              <a:srgbClr val="0097B2">
                <a:alpha val="14902"/>
              </a:srgbClr>
            </a:solidFill>
          </p:spPr>
          <p:txBody>
            <a:bodyPr/>
            <a:lstStyle/>
            <a:p>
              <a:endParaRPr lang="en-US"/>
            </a:p>
          </p:txBody>
        </p:sp>
        <p:sp>
          <p:nvSpPr>
            <p:cNvPr id="39" name="TextBox 39"/>
            <p:cNvSpPr txBox="1"/>
            <p:nvPr/>
          </p:nvSpPr>
          <p:spPr>
            <a:xfrm>
              <a:off x="0" y="-47625"/>
              <a:ext cx="1171099" cy="308457"/>
            </a:xfrm>
            <a:prstGeom prst="rect">
              <a:avLst/>
            </a:prstGeom>
          </p:spPr>
          <p:txBody>
            <a:bodyPr lIns="50800" tIns="50800" rIns="50800" bIns="50800" rtlCol="0" anchor="ctr"/>
            <a:lstStyle/>
            <a:p>
              <a:pPr algn="ctr">
                <a:lnSpc>
                  <a:spcPts val="1960"/>
                </a:lnSpc>
              </a:pPr>
              <a:endParaRPr/>
            </a:p>
          </p:txBody>
        </p:sp>
      </p:grpSp>
      <p:sp>
        <p:nvSpPr>
          <p:cNvPr id="40" name="TextBox 40"/>
          <p:cNvSpPr txBox="1"/>
          <p:nvPr/>
        </p:nvSpPr>
        <p:spPr>
          <a:xfrm>
            <a:off x="4069947" y="2821255"/>
            <a:ext cx="2617527" cy="705321"/>
          </a:xfrm>
          <a:prstGeom prst="rect">
            <a:avLst/>
          </a:prstGeom>
        </p:spPr>
        <p:txBody>
          <a:bodyPr wrap="square" lIns="0" tIns="0" rIns="0" bIns="0" rtlCol="0" anchor="t">
            <a:spAutoFit/>
          </a:bodyPr>
          <a:lstStyle/>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Press release</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Advocacy hub goes live</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Social media rollout starts</a:t>
            </a:r>
          </a:p>
          <a:p>
            <a:pPr marL="237491" marR="0" lvl="1" indent="-118745" algn="l" defTabSz="914400" rtl="0" eaLnBrk="1" fontAlgn="auto" latinLnBrk="0" hangingPunct="1">
              <a:lnSpc>
                <a:spcPts val="1100"/>
              </a:lnSpc>
              <a:spcBef>
                <a:spcPts val="0"/>
              </a:spcBef>
              <a:spcAft>
                <a:spcPts val="0"/>
              </a:spcAft>
              <a:buClrTx/>
              <a:buSzTx/>
              <a:buFont typeface="Arial"/>
              <a:buChar char="•"/>
              <a:tabLst/>
              <a:defRPr/>
            </a:pPr>
            <a:r>
              <a:rPr kumimoji="0" lang="en-US" sz="1100" b="0" i="0" u="none" strike="noStrike" kern="1200" cap="none" spc="0" normalizeH="0" baseline="0" noProof="0" dirty="0">
                <a:ln>
                  <a:noFill/>
                </a:ln>
                <a:solidFill>
                  <a:srgbClr val="000000"/>
                </a:solidFill>
                <a:effectLst/>
                <a:uLnTx/>
                <a:uFillTx/>
                <a:latin typeface="Montserrat"/>
                <a:ea typeface="Montserrat"/>
                <a:cs typeface="Montserrat"/>
                <a:sym typeface="Montserrat"/>
              </a:rPr>
              <a:t>Informational webinar</a:t>
            </a:r>
          </a:p>
          <a:p>
            <a:pPr marL="237491" lvl="1" indent="-118745" algn="l">
              <a:lnSpc>
                <a:spcPts val="1100"/>
              </a:lnSpc>
              <a:buFont typeface="Arial"/>
              <a:buChar char="•"/>
            </a:pPr>
            <a:endParaRPr lang="en-US" sz="1100" dirty="0">
              <a:solidFill>
                <a:srgbClr val="000000"/>
              </a:solidFill>
              <a:latin typeface="Montserrat"/>
              <a:ea typeface="Montserrat"/>
              <a:cs typeface="Montserrat"/>
              <a:sym typeface="Montserrat"/>
            </a:endParaRPr>
          </a:p>
        </p:txBody>
      </p:sp>
      <p:sp>
        <p:nvSpPr>
          <p:cNvPr id="41" name="TextBox 41"/>
          <p:cNvSpPr txBox="1"/>
          <p:nvPr/>
        </p:nvSpPr>
        <p:spPr>
          <a:xfrm>
            <a:off x="4741072" y="2636620"/>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Key Actions</a:t>
            </a:r>
          </a:p>
        </p:txBody>
      </p:sp>
      <p:sp>
        <p:nvSpPr>
          <p:cNvPr id="42" name="TextBox 42"/>
          <p:cNvSpPr txBox="1"/>
          <p:nvPr/>
        </p:nvSpPr>
        <p:spPr>
          <a:xfrm>
            <a:off x="329693" y="4444096"/>
            <a:ext cx="1085532" cy="515590"/>
          </a:xfrm>
          <a:prstGeom prst="rect">
            <a:avLst/>
          </a:prstGeom>
        </p:spPr>
        <p:txBody>
          <a:bodyPr lIns="0" tIns="0" rIns="0" bIns="0" rtlCol="0" anchor="t">
            <a:spAutoFit/>
          </a:bodyPr>
          <a:lstStyle/>
          <a:p>
            <a:pPr algn="r">
              <a:lnSpc>
                <a:spcPts val="2100"/>
              </a:lnSpc>
            </a:pPr>
            <a:r>
              <a:rPr lang="en-US" sz="1400" dirty="0">
                <a:solidFill>
                  <a:srgbClr val="000000"/>
                </a:solidFill>
                <a:latin typeface="The Seasons"/>
                <a:ea typeface="The Seasons"/>
                <a:cs typeface="The Seasons"/>
                <a:sym typeface="The Seasons"/>
              </a:rPr>
              <a:t>Month 5/ </a:t>
            </a:r>
            <a:r>
              <a:rPr lang="en-US" sz="1400" dirty="0">
                <a:latin typeface="The Seasons"/>
                <a:ea typeface="The Seasons"/>
                <a:cs typeface="The Seasons"/>
                <a:sym typeface="The Seasons"/>
              </a:rPr>
              <a:t>January</a:t>
            </a:r>
          </a:p>
        </p:txBody>
      </p:sp>
      <p:sp>
        <p:nvSpPr>
          <p:cNvPr id="43" name="TextBox 43"/>
          <p:cNvSpPr txBox="1"/>
          <p:nvPr/>
        </p:nvSpPr>
        <p:spPr>
          <a:xfrm>
            <a:off x="329693" y="1589973"/>
            <a:ext cx="1085532" cy="515590"/>
          </a:xfrm>
          <a:prstGeom prst="rect">
            <a:avLst/>
          </a:prstGeom>
        </p:spPr>
        <p:txBody>
          <a:bodyPr lIns="0" tIns="0" rIns="0" bIns="0" rtlCol="0" anchor="t">
            <a:spAutoFit/>
          </a:bodyPr>
          <a:lstStyle/>
          <a:p>
            <a:pPr algn="r">
              <a:lnSpc>
                <a:spcPts val="2100"/>
              </a:lnSpc>
            </a:pPr>
            <a:r>
              <a:rPr lang="en-US" sz="1400" dirty="0">
                <a:solidFill>
                  <a:srgbClr val="000000"/>
                </a:solidFill>
                <a:latin typeface="The Seasons"/>
                <a:ea typeface="The Seasons"/>
                <a:cs typeface="The Seasons"/>
                <a:sym typeface="The Seasons"/>
              </a:rPr>
              <a:t>Month 1/</a:t>
            </a:r>
            <a:r>
              <a:rPr lang="en-US" sz="1400" strike="sngStrike" dirty="0">
                <a:solidFill>
                  <a:srgbClr val="000000"/>
                </a:solidFill>
                <a:latin typeface="The Seasons"/>
                <a:ea typeface="The Seasons"/>
                <a:cs typeface="The Seasons"/>
                <a:sym typeface="The Seasons"/>
              </a:rPr>
              <a:t> </a:t>
            </a:r>
            <a:r>
              <a:rPr lang="en-US" sz="1400" dirty="0">
                <a:latin typeface="The Seasons"/>
                <a:ea typeface="The Seasons"/>
                <a:cs typeface="The Seasons"/>
                <a:sym typeface="The Seasons"/>
              </a:rPr>
              <a:t>September</a:t>
            </a:r>
          </a:p>
        </p:txBody>
      </p:sp>
      <p:sp>
        <p:nvSpPr>
          <p:cNvPr id="44" name="TextBox 44"/>
          <p:cNvSpPr txBox="1"/>
          <p:nvPr/>
        </p:nvSpPr>
        <p:spPr>
          <a:xfrm>
            <a:off x="38462" y="2592830"/>
            <a:ext cx="1376763" cy="515590"/>
          </a:xfrm>
          <a:prstGeom prst="rect">
            <a:avLst/>
          </a:prstGeom>
        </p:spPr>
        <p:txBody>
          <a:bodyPr lIns="0" tIns="0" rIns="0" bIns="0" rtlCol="0" anchor="t">
            <a:spAutoFit/>
          </a:bodyPr>
          <a:lstStyle/>
          <a:p>
            <a:pPr algn="r">
              <a:lnSpc>
                <a:spcPts val="2100"/>
              </a:lnSpc>
            </a:pPr>
            <a:r>
              <a:rPr lang="en-US" sz="1400" dirty="0">
                <a:solidFill>
                  <a:srgbClr val="000000"/>
                </a:solidFill>
                <a:latin typeface="The Seasons"/>
                <a:ea typeface="The Seasons"/>
                <a:cs typeface="The Seasons"/>
                <a:sym typeface="The Seasons"/>
              </a:rPr>
              <a:t>Month 2/</a:t>
            </a:r>
          </a:p>
          <a:p>
            <a:pPr algn="r">
              <a:lnSpc>
                <a:spcPts val="2100"/>
              </a:lnSpc>
            </a:pPr>
            <a:r>
              <a:rPr lang="en-US" sz="1400" dirty="0">
                <a:latin typeface="The Seasons"/>
                <a:ea typeface="The Seasons"/>
                <a:cs typeface="The Seasons"/>
                <a:sym typeface="The Seasons"/>
              </a:rPr>
              <a:t>October</a:t>
            </a:r>
          </a:p>
        </p:txBody>
      </p:sp>
      <p:sp>
        <p:nvSpPr>
          <p:cNvPr id="45" name="TextBox 45"/>
          <p:cNvSpPr txBox="1"/>
          <p:nvPr/>
        </p:nvSpPr>
        <p:spPr>
          <a:xfrm>
            <a:off x="-171065" y="3471117"/>
            <a:ext cx="1586290" cy="577081"/>
          </a:xfrm>
          <a:prstGeom prst="rect">
            <a:avLst/>
          </a:prstGeom>
        </p:spPr>
        <p:txBody>
          <a:bodyPr lIns="0" tIns="0" rIns="0" bIns="0" rtlCol="0" anchor="t">
            <a:spAutoFit/>
          </a:bodyPr>
          <a:lstStyle/>
          <a:p>
            <a:pPr algn="r">
              <a:lnSpc>
                <a:spcPts val="1526"/>
              </a:lnSpc>
            </a:pPr>
            <a:r>
              <a:rPr lang="en-US" sz="1400" dirty="0">
                <a:solidFill>
                  <a:srgbClr val="000000"/>
                </a:solidFill>
                <a:latin typeface="The Seasons"/>
                <a:ea typeface="The Seasons"/>
                <a:cs typeface="The Seasons"/>
                <a:sym typeface="The Seasons"/>
              </a:rPr>
              <a:t>Month 3 &amp; 4</a:t>
            </a:r>
          </a:p>
          <a:p>
            <a:pPr algn="r">
              <a:lnSpc>
                <a:spcPts val="1526"/>
              </a:lnSpc>
            </a:pPr>
            <a:r>
              <a:rPr lang="en-US" sz="1400" dirty="0">
                <a:latin typeface="The Seasons"/>
                <a:ea typeface="The Seasons"/>
                <a:cs typeface="The Seasons"/>
                <a:sym typeface="The Seasons"/>
              </a:rPr>
              <a:t>November/</a:t>
            </a:r>
          </a:p>
          <a:p>
            <a:pPr algn="r">
              <a:lnSpc>
                <a:spcPts val="1526"/>
              </a:lnSpc>
            </a:pPr>
            <a:r>
              <a:rPr lang="en-US" sz="1400" dirty="0">
                <a:latin typeface="The Seasons"/>
                <a:ea typeface="The Seasons"/>
                <a:cs typeface="The Seasons"/>
                <a:sym typeface="The Seasons"/>
              </a:rPr>
              <a:t>December</a:t>
            </a:r>
          </a:p>
        </p:txBody>
      </p:sp>
      <p:sp>
        <p:nvSpPr>
          <p:cNvPr id="46" name="TextBox 46"/>
          <p:cNvSpPr txBox="1"/>
          <p:nvPr/>
        </p:nvSpPr>
        <p:spPr>
          <a:xfrm>
            <a:off x="1569264" y="3694973"/>
            <a:ext cx="2280363" cy="146431"/>
          </a:xfrm>
          <a:prstGeom prst="rect">
            <a:avLst/>
          </a:prstGeom>
        </p:spPr>
        <p:txBody>
          <a:bodyPr lIns="0" tIns="0" rIns="0" bIns="0" rtlCol="0" anchor="t">
            <a:spAutoFit/>
          </a:bodyPr>
          <a:lstStyle/>
          <a:p>
            <a:pPr algn="ctr">
              <a:lnSpc>
                <a:spcPts val="1067"/>
              </a:lnSpc>
            </a:pPr>
            <a:r>
              <a:rPr lang="en-US" sz="1100">
                <a:solidFill>
                  <a:srgbClr val="000000"/>
                </a:solidFill>
                <a:latin typeface="Montserrat"/>
                <a:ea typeface="Montserrat"/>
                <a:cs typeface="Montserrat"/>
                <a:sym typeface="Montserrat"/>
              </a:rPr>
              <a:t>Local action</a:t>
            </a:r>
          </a:p>
        </p:txBody>
      </p:sp>
      <p:sp>
        <p:nvSpPr>
          <p:cNvPr id="47" name="TextBox 47"/>
          <p:cNvSpPr txBox="1"/>
          <p:nvPr/>
        </p:nvSpPr>
        <p:spPr>
          <a:xfrm>
            <a:off x="1783335" y="3433017"/>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Purpose</a:t>
            </a:r>
          </a:p>
        </p:txBody>
      </p:sp>
      <p:grpSp>
        <p:nvGrpSpPr>
          <p:cNvPr id="48" name="Group 48"/>
          <p:cNvGrpSpPr/>
          <p:nvPr/>
        </p:nvGrpSpPr>
        <p:grpSpPr>
          <a:xfrm>
            <a:off x="4012448" y="3452067"/>
            <a:ext cx="3359589" cy="1008350"/>
            <a:chOff x="0" y="0"/>
            <a:chExt cx="1171099" cy="351495"/>
          </a:xfrm>
        </p:grpSpPr>
        <p:sp>
          <p:nvSpPr>
            <p:cNvPr id="49" name="Freeform 49"/>
            <p:cNvSpPr/>
            <p:nvPr/>
          </p:nvSpPr>
          <p:spPr>
            <a:xfrm>
              <a:off x="0" y="0"/>
              <a:ext cx="1171099" cy="351495"/>
            </a:xfrm>
            <a:custGeom>
              <a:avLst/>
              <a:gdLst/>
              <a:ahLst/>
              <a:cxnLst/>
              <a:rect l="l" t="t" r="r" b="b"/>
              <a:pathLst>
                <a:path w="1171099" h="351495">
                  <a:moveTo>
                    <a:pt x="0" y="0"/>
                  </a:moveTo>
                  <a:lnTo>
                    <a:pt x="1171099" y="0"/>
                  </a:lnTo>
                  <a:lnTo>
                    <a:pt x="1171099" y="351495"/>
                  </a:lnTo>
                  <a:lnTo>
                    <a:pt x="0" y="351495"/>
                  </a:lnTo>
                  <a:close/>
                </a:path>
              </a:pathLst>
            </a:custGeom>
            <a:solidFill>
              <a:srgbClr val="0097B2">
                <a:alpha val="14902"/>
              </a:srgbClr>
            </a:solidFill>
          </p:spPr>
          <p:txBody>
            <a:bodyPr/>
            <a:lstStyle/>
            <a:p>
              <a:endParaRPr lang="en-US"/>
            </a:p>
          </p:txBody>
        </p:sp>
        <p:sp>
          <p:nvSpPr>
            <p:cNvPr id="50" name="TextBox 50"/>
            <p:cNvSpPr txBox="1"/>
            <p:nvPr/>
          </p:nvSpPr>
          <p:spPr>
            <a:xfrm>
              <a:off x="0" y="-47625"/>
              <a:ext cx="1171099" cy="399120"/>
            </a:xfrm>
            <a:prstGeom prst="rect">
              <a:avLst/>
            </a:prstGeom>
          </p:spPr>
          <p:txBody>
            <a:bodyPr lIns="50800" tIns="50800" rIns="50800" bIns="50800" rtlCol="0" anchor="ctr"/>
            <a:lstStyle/>
            <a:p>
              <a:pPr algn="ctr">
                <a:lnSpc>
                  <a:spcPts val="1960"/>
                </a:lnSpc>
              </a:pPr>
              <a:endParaRPr/>
            </a:p>
          </p:txBody>
        </p:sp>
      </p:grpSp>
      <p:sp>
        <p:nvSpPr>
          <p:cNvPr id="51" name="TextBox 51"/>
          <p:cNvSpPr txBox="1"/>
          <p:nvPr/>
        </p:nvSpPr>
        <p:spPr>
          <a:xfrm>
            <a:off x="4048479" y="3675922"/>
            <a:ext cx="3119744" cy="846386"/>
          </a:xfrm>
          <a:prstGeom prst="rect">
            <a:avLst/>
          </a:prstGeom>
        </p:spPr>
        <p:txBody>
          <a:bodyPr wrap="square" lIns="0" tIns="0" rIns="0" bIns="0" rtlCol="0" anchor="t">
            <a:spAutoFit/>
          </a:bodyPr>
          <a:lstStyle/>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IDEA resolution</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Collection of superintendent parent, educator videos and testimonials</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State op-eds</a:t>
            </a:r>
          </a:p>
          <a:p>
            <a:pPr marL="237491" marR="0" lvl="1" indent="-118745" algn="l" defTabSz="914400" rtl="0" eaLnBrk="1" fontAlgn="auto" latinLnBrk="0" hangingPunct="1">
              <a:lnSpc>
                <a:spcPts val="1100"/>
              </a:lnSpc>
              <a:spcBef>
                <a:spcPts val="0"/>
              </a:spcBef>
              <a:spcAft>
                <a:spcPts val="0"/>
              </a:spcAft>
              <a:buClrTx/>
              <a:buSzTx/>
              <a:buFont typeface="Arial"/>
              <a:buChar char="•"/>
              <a:tabLst/>
              <a:defRPr/>
            </a:pPr>
            <a:r>
              <a:rPr kumimoji="0" lang="en-US" sz="1100" b="0" i="0" u="none" kern="1200" cap="none" spc="0" normalizeH="0" baseline="0" noProof="0" dirty="0">
                <a:ln>
                  <a:noFill/>
                </a:ln>
                <a:solidFill>
                  <a:srgbClr val="000000"/>
                </a:solidFill>
                <a:effectLst/>
                <a:uLnTx/>
                <a:uFillTx/>
                <a:latin typeface="Montserrat"/>
                <a:ea typeface="Montserrat"/>
                <a:cs typeface="Montserrat"/>
                <a:sym typeface="Montserrat"/>
              </a:rPr>
              <a:t>Launch public facing website</a:t>
            </a:r>
            <a:r>
              <a:rPr kumimoji="0" lang="en-US" sz="1100" b="0" i="0" u="none" kern="1200" cap="none" spc="0" normalizeH="0" baseline="0" noProof="0" dirty="0">
                <a:ln>
                  <a:noFill/>
                </a:ln>
                <a:solidFill>
                  <a:srgbClr val="2B2B2B"/>
                </a:solidFill>
                <a:effectLst/>
                <a:uLnTx/>
                <a:uFillTx/>
                <a:latin typeface="Montserrat"/>
                <a:ea typeface="Montserrat"/>
                <a:cs typeface="Montserrat"/>
                <a:sym typeface="Montserrat"/>
              </a:rPr>
              <a:t> (</a:t>
            </a:r>
            <a:r>
              <a:rPr kumimoji="0" lang="en-US" sz="1100" b="0" i="0" u="none" kern="1200" cap="none" spc="0" normalizeH="0" baseline="0" noProof="0" dirty="0" err="1">
                <a:ln>
                  <a:noFill/>
                </a:ln>
                <a:solidFill>
                  <a:srgbClr val="2B2B2B"/>
                </a:solidFill>
                <a:effectLst/>
                <a:uLnTx/>
                <a:uFillTx/>
                <a:latin typeface="Montserrat"/>
                <a:ea typeface="Montserrat"/>
                <a:cs typeface="Montserrat"/>
                <a:sym typeface="Montserrat"/>
              </a:rPr>
              <a:t>tbd</a:t>
            </a:r>
            <a:r>
              <a:rPr kumimoji="0" lang="en-US" sz="1100" b="0" i="0" u="none" kern="1200" cap="none" spc="0" normalizeH="0" baseline="0" noProof="0" dirty="0">
                <a:ln>
                  <a:noFill/>
                </a:ln>
                <a:solidFill>
                  <a:srgbClr val="2B2B2B"/>
                </a:solidFill>
                <a:effectLst/>
                <a:uLnTx/>
                <a:uFillTx/>
                <a:latin typeface="Montserrat"/>
                <a:ea typeface="Montserrat"/>
                <a:cs typeface="Montserrat"/>
                <a:sym typeface="Montserrat"/>
              </a:rPr>
              <a:t>)</a:t>
            </a:r>
          </a:p>
          <a:p>
            <a:pPr marL="237491" lvl="1" indent="-118745" algn="l">
              <a:lnSpc>
                <a:spcPts val="1100"/>
              </a:lnSpc>
              <a:buFont typeface="Arial"/>
              <a:buChar char="•"/>
            </a:pPr>
            <a:endParaRPr lang="en-US" sz="1100" dirty="0">
              <a:solidFill>
                <a:srgbClr val="000000"/>
              </a:solidFill>
              <a:latin typeface="Montserrat"/>
              <a:ea typeface="Montserrat"/>
              <a:cs typeface="Montserrat"/>
              <a:sym typeface="Montserrat"/>
            </a:endParaRPr>
          </a:p>
        </p:txBody>
      </p:sp>
      <p:sp>
        <p:nvSpPr>
          <p:cNvPr id="52" name="TextBox 52"/>
          <p:cNvSpPr txBox="1"/>
          <p:nvPr/>
        </p:nvSpPr>
        <p:spPr>
          <a:xfrm>
            <a:off x="4755635" y="3411445"/>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Key Actions</a:t>
            </a:r>
          </a:p>
        </p:txBody>
      </p:sp>
      <p:sp>
        <p:nvSpPr>
          <p:cNvPr id="53" name="TextBox 53"/>
          <p:cNvSpPr txBox="1"/>
          <p:nvPr/>
        </p:nvSpPr>
        <p:spPr>
          <a:xfrm>
            <a:off x="4796972" y="4476946"/>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Key Actions</a:t>
            </a:r>
          </a:p>
        </p:txBody>
      </p:sp>
      <p:grpSp>
        <p:nvGrpSpPr>
          <p:cNvPr id="54" name="Group 54"/>
          <p:cNvGrpSpPr/>
          <p:nvPr/>
        </p:nvGrpSpPr>
        <p:grpSpPr>
          <a:xfrm>
            <a:off x="1472375" y="6806902"/>
            <a:ext cx="2524259" cy="915093"/>
            <a:chOff x="0" y="0"/>
            <a:chExt cx="879916" cy="318987"/>
          </a:xfrm>
        </p:grpSpPr>
        <p:sp>
          <p:nvSpPr>
            <p:cNvPr id="55" name="Freeform 55"/>
            <p:cNvSpPr/>
            <p:nvPr/>
          </p:nvSpPr>
          <p:spPr>
            <a:xfrm>
              <a:off x="0" y="0"/>
              <a:ext cx="879916" cy="318987"/>
            </a:xfrm>
            <a:custGeom>
              <a:avLst/>
              <a:gdLst/>
              <a:ahLst/>
              <a:cxnLst/>
              <a:rect l="l" t="t" r="r" b="b"/>
              <a:pathLst>
                <a:path w="879916" h="318987">
                  <a:moveTo>
                    <a:pt x="0" y="0"/>
                  </a:moveTo>
                  <a:lnTo>
                    <a:pt x="879916" y="0"/>
                  </a:lnTo>
                  <a:lnTo>
                    <a:pt x="879916" y="318987"/>
                  </a:lnTo>
                  <a:lnTo>
                    <a:pt x="0" y="318987"/>
                  </a:lnTo>
                  <a:close/>
                </a:path>
              </a:pathLst>
            </a:custGeom>
            <a:solidFill>
              <a:srgbClr val="D9B343">
                <a:alpha val="36863"/>
              </a:srgbClr>
            </a:solidFill>
          </p:spPr>
          <p:txBody>
            <a:bodyPr/>
            <a:lstStyle/>
            <a:p>
              <a:endParaRPr lang="en-US"/>
            </a:p>
          </p:txBody>
        </p:sp>
        <p:sp>
          <p:nvSpPr>
            <p:cNvPr id="56" name="TextBox 56"/>
            <p:cNvSpPr txBox="1"/>
            <p:nvPr/>
          </p:nvSpPr>
          <p:spPr>
            <a:xfrm>
              <a:off x="0" y="-47625"/>
              <a:ext cx="879916" cy="366612"/>
            </a:xfrm>
            <a:prstGeom prst="rect">
              <a:avLst/>
            </a:prstGeom>
          </p:spPr>
          <p:txBody>
            <a:bodyPr lIns="50800" tIns="50800" rIns="50800" bIns="50800" rtlCol="0" anchor="ctr"/>
            <a:lstStyle/>
            <a:p>
              <a:pPr algn="ctr">
                <a:lnSpc>
                  <a:spcPts val="1960"/>
                </a:lnSpc>
              </a:pPr>
              <a:endParaRPr/>
            </a:p>
          </p:txBody>
        </p:sp>
      </p:grpSp>
      <p:sp>
        <p:nvSpPr>
          <p:cNvPr id="57" name="TextBox 57"/>
          <p:cNvSpPr txBox="1"/>
          <p:nvPr/>
        </p:nvSpPr>
        <p:spPr>
          <a:xfrm>
            <a:off x="1783335" y="6787852"/>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Purpose</a:t>
            </a:r>
          </a:p>
        </p:txBody>
      </p:sp>
      <p:grpSp>
        <p:nvGrpSpPr>
          <p:cNvPr id="58" name="Group 58"/>
          <p:cNvGrpSpPr/>
          <p:nvPr/>
        </p:nvGrpSpPr>
        <p:grpSpPr>
          <a:xfrm>
            <a:off x="4012448" y="6806902"/>
            <a:ext cx="3359589" cy="915093"/>
            <a:chOff x="0" y="0"/>
            <a:chExt cx="1171099" cy="318987"/>
          </a:xfrm>
        </p:grpSpPr>
        <p:sp>
          <p:nvSpPr>
            <p:cNvPr id="59" name="Freeform 59"/>
            <p:cNvSpPr/>
            <p:nvPr/>
          </p:nvSpPr>
          <p:spPr>
            <a:xfrm>
              <a:off x="0" y="0"/>
              <a:ext cx="1171099" cy="318987"/>
            </a:xfrm>
            <a:custGeom>
              <a:avLst/>
              <a:gdLst/>
              <a:ahLst/>
              <a:cxnLst/>
              <a:rect l="l" t="t" r="r" b="b"/>
              <a:pathLst>
                <a:path w="1171099" h="318987">
                  <a:moveTo>
                    <a:pt x="0" y="0"/>
                  </a:moveTo>
                  <a:lnTo>
                    <a:pt x="1171099" y="0"/>
                  </a:lnTo>
                  <a:lnTo>
                    <a:pt x="1171099" y="318987"/>
                  </a:lnTo>
                  <a:lnTo>
                    <a:pt x="0" y="318987"/>
                  </a:lnTo>
                  <a:close/>
                </a:path>
              </a:pathLst>
            </a:custGeom>
            <a:solidFill>
              <a:srgbClr val="D9B343">
                <a:alpha val="14902"/>
              </a:srgbClr>
            </a:solidFill>
          </p:spPr>
          <p:txBody>
            <a:bodyPr/>
            <a:lstStyle/>
            <a:p>
              <a:endParaRPr lang="en-US"/>
            </a:p>
          </p:txBody>
        </p:sp>
        <p:sp>
          <p:nvSpPr>
            <p:cNvPr id="60" name="TextBox 60"/>
            <p:cNvSpPr txBox="1"/>
            <p:nvPr/>
          </p:nvSpPr>
          <p:spPr>
            <a:xfrm>
              <a:off x="0" y="-47625"/>
              <a:ext cx="1171099" cy="366612"/>
            </a:xfrm>
            <a:prstGeom prst="rect">
              <a:avLst/>
            </a:prstGeom>
          </p:spPr>
          <p:txBody>
            <a:bodyPr lIns="50800" tIns="50800" rIns="50800" bIns="50800" rtlCol="0" anchor="ctr"/>
            <a:lstStyle/>
            <a:p>
              <a:pPr algn="ctr">
                <a:lnSpc>
                  <a:spcPts val="1960"/>
                </a:lnSpc>
              </a:pPr>
              <a:endParaRPr/>
            </a:p>
          </p:txBody>
        </p:sp>
      </p:grpSp>
      <p:sp>
        <p:nvSpPr>
          <p:cNvPr id="61" name="TextBox 61"/>
          <p:cNvSpPr txBox="1"/>
          <p:nvPr/>
        </p:nvSpPr>
        <p:spPr>
          <a:xfrm>
            <a:off x="319756" y="6740227"/>
            <a:ext cx="1104994" cy="784895"/>
          </a:xfrm>
          <a:prstGeom prst="rect">
            <a:avLst/>
          </a:prstGeom>
        </p:spPr>
        <p:txBody>
          <a:bodyPr wrap="square" lIns="0" tIns="0" rIns="0" bIns="0" rtlCol="0" anchor="t">
            <a:spAutoFit/>
          </a:bodyPr>
          <a:lstStyle/>
          <a:p>
            <a:pPr algn="r">
              <a:lnSpc>
                <a:spcPts val="2100"/>
              </a:lnSpc>
            </a:pPr>
            <a:r>
              <a:rPr lang="en-US" sz="1400" dirty="0">
                <a:solidFill>
                  <a:srgbClr val="000000"/>
                </a:solidFill>
                <a:latin typeface="The Seasons"/>
                <a:ea typeface="The Seasons"/>
                <a:cs typeface="The Seasons"/>
                <a:sym typeface="The Seasons"/>
              </a:rPr>
              <a:t>Months  6-7</a:t>
            </a:r>
          </a:p>
          <a:p>
            <a:pPr algn="r">
              <a:lnSpc>
                <a:spcPts val="2100"/>
              </a:lnSpc>
            </a:pPr>
            <a:r>
              <a:rPr lang="en-US" sz="1400" dirty="0">
                <a:latin typeface="The Seasons"/>
                <a:ea typeface="The Seasons"/>
                <a:cs typeface="The Seasons"/>
                <a:sym typeface="The Seasons"/>
              </a:rPr>
              <a:t>January/</a:t>
            </a:r>
          </a:p>
          <a:p>
            <a:pPr algn="r">
              <a:lnSpc>
                <a:spcPts val="2100"/>
              </a:lnSpc>
            </a:pPr>
            <a:r>
              <a:rPr lang="en-US" sz="1400" dirty="0">
                <a:latin typeface="The Seasons"/>
                <a:ea typeface="The Seasons"/>
                <a:cs typeface="The Seasons"/>
                <a:sym typeface="The Seasons"/>
              </a:rPr>
              <a:t>February</a:t>
            </a:r>
          </a:p>
        </p:txBody>
      </p:sp>
      <p:sp>
        <p:nvSpPr>
          <p:cNvPr id="62" name="TextBox 62"/>
          <p:cNvSpPr txBox="1"/>
          <p:nvPr/>
        </p:nvSpPr>
        <p:spPr>
          <a:xfrm>
            <a:off x="4796972" y="6787852"/>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Key Actions</a:t>
            </a:r>
          </a:p>
        </p:txBody>
      </p:sp>
      <p:sp>
        <p:nvSpPr>
          <p:cNvPr id="63" name="TextBox 63"/>
          <p:cNvSpPr txBox="1"/>
          <p:nvPr/>
        </p:nvSpPr>
        <p:spPr>
          <a:xfrm>
            <a:off x="429794" y="6433522"/>
            <a:ext cx="6832205" cy="316230"/>
          </a:xfrm>
          <a:prstGeom prst="rect">
            <a:avLst/>
          </a:prstGeom>
        </p:spPr>
        <p:txBody>
          <a:bodyPr lIns="0" tIns="0" rIns="0" bIns="0" rtlCol="0" anchor="t">
            <a:spAutoFit/>
          </a:bodyPr>
          <a:lstStyle/>
          <a:p>
            <a:pPr algn="l">
              <a:lnSpc>
                <a:spcPts val="1200"/>
              </a:lnSpc>
            </a:pPr>
            <a:r>
              <a:rPr lang="en-US" sz="1200" b="1">
                <a:solidFill>
                  <a:srgbClr val="000000"/>
                </a:solidFill>
                <a:latin typeface="Montserrat Bold"/>
                <a:ea typeface="Montserrat Bold"/>
                <a:cs typeface="Montserrat Bold"/>
                <a:sym typeface="Montserrat Bold"/>
              </a:rPr>
              <a:t>GOAL:</a:t>
            </a:r>
            <a:r>
              <a:rPr lang="en-US" sz="1200">
                <a:solidFill>
                  <a:srgbClr val="000000"/>
                </a:solidFill>
                <a:latin typeface="Montserrat"/>
                <a:ea typeface="Montserrat"/>
                <a:cs typeface="Montserrat"/>
                <a:sym typeface="Montserrat"/>
              </a:rPr>
              <a:t> Month 6 and beyond, the tools and communications will move from educating and notifying individuals about the issue to utilizing them as influencers.</a:t>
            </a:r>
          </a:p>
        </p:txBody>
      </p:sp>
      <p:sp>
        <p:nvSpPr>
          <p:cNvPr id="64" name="TextBox 64"/>
          <p:cNvSpPr txBox="1"/>
          <p:nvPr/>
        </p:nvSpPr>
        <p:spPr>
          <a:xfrm>
            <a:off x="429794" y="6033472"/>
            <a:ext cx="6832205" cy="360362"/>
          </a:xfrm>
          <a:prstGeom prst="rect">
            <a:avLst/>
          </a:prstGeom>
        </p:spPr>
        <p:txBody>
          <a:bodyPr lIns="0" tIns="0" rIns="0" bIns="0" rtlCol="0" anchor="t">
            <a:spAutoFit/>
          </a:bodyPr>
          <a:lstStyle/>
          <a:p>
            <a:pPr algn="l">
              <a:lnSpc>
                <a:spcPts val="2600"/>
              </a:lnSpc>
            </a:pPr>
            <a:r>
              <a:rPr lang="en-US" sz="2000" b="1">
                <a:solidFill>
                  <a:srgbClr val="0097B2"/>
                </a:solidFill>
                <a:latin typeface="The Seasons Bold"/>
                <a:ea typeface="The Seasons Bold"/>
                <a:cs typeface="The Seasons Bold"/>
                <a:sym typeface="The Seasons Bold"/>
              </a:rPr>
              <a:t>Phase Two Target Audience: Campaign Recipients</a:t>
            </a:r>
          </a:p>
        </p:txBody>
      </p:sp>
      <p:sp>
        <p:nvSpPr>
          <p:cNvPr id="65" name="TextBox 65"/>
          <p:cNvSpPr txBox="1"/>
          <p:nvPr/>
        </p:nvSpPr>
        <p:spPr>
          <a:xfrm>
            <a:off x="1594323" y="7108208"/>
            <a:ext cx="2280363" cy="279781"/>
          </a:xfrm>
          <a:prstGeom prst="rect">
            <a:avLst/>
          </a:prstGeom>
        </p:spPr>
        <p:txBody>
          <a:bodyPr lIns="0" tIns="0" rIns="0" bIns="0" rtlCol="0" anchor="t">
            <a:spAutoFit/>
          </a:bodyPr>
          <a:lstStyle/>
          <a:p>
            <a:pPr algn="ctr">
              <a:lnSpc>
                <a:spcPts val="1067"/>
              </a:lnSpc>
            </a:pPr>
            <a:r>
              <a:rPr lang="en-US" sz="1100">
                <a:solidFill>
                  <a:srgbClr val="000000"/>
                </a:solidFill>
                <a:latin typeface="Montserrat"/>
                <a:ea typeface="Montserrat"/>
                <a:cs typeface="Montserrat"/>
                <a:sym typeface="Montserrat"/>
              </a:rPr>
              <a:t>Broad state and nationwide public launch</a:t>
            </a:r>
          </a:p>
        </p:txBody>
      </p:sp>
      <p:sp>
        <p:nvSpPr>
          <p:cNvPr id="66" name="TextBox 66"/>
          <p:cNvSpPr txBox="1"/>
          <p:nvPr/>
        </p:nvSpPr>
        <p:spPr>
          <a:xfrm>
            <a:off x="4048479" y="7080904"/>
            <a:ext cx="2280363" cy="551815"/>
          </a:xfrm>
          <a:prstGeom prst="rect">
            <a:avLst/>
          </a:prstGeom>
        </p:spPr>
        <p:txBody>
          <a:bodyPr lIns="0" tIns="0" rIns="0" bIns="0" rtlCol="0" anchor="t">
            <a:spAutoFit/>
          </a:bodyPr>
          <a:lstStyle/>
          <a:p>
            <a:pPr marL="237491" lvl="1" indent="-118745" algn="l">
              <a:lnSpc>
                <a:spcPts val="1100"/>
              </a:lnSpc>
              <a:buFont typeface="Arial"/>
              <a:buChar char="•"/>
            </a:pPr>
            <a:r>
              <a:rPr lang="en-US" sz="1100">
                <a:solidFill>
                  <a:srgbClr val="000000"/>
                </a:solidFill>
                <a:latin typeface="Montserrat"/>
                <a:ea typeface="Montserrat"/>
                <a:cs typeface="Montserrat"/>
                <a:sym typeface="Montserrat"/>
              </a:rPr>
              <a:t>Launch statement</a:t>
            </a:r>
          </a:p>
          <a:p>
            <a:pPr marL="237491" lvl="1" indent="-118745" algn="l">
              <a:lnSpc>
                <a:spcPts val="1100"/>
              </a:lnSpc>
              <a:buFont typeface="Arial"/>
              <a:buChar char="•"/>
            </a:pPr>
            <a:r>
              <a:rPr lang="en-US" sz="1100">
                <a:solidFill>
                  <a:srgbClr val="000000"/>
                </a:solidFill>
                <a:latin typeface="Montserrat"/>
                <a:ea typeface="Montserrat"/>
                <a:cs typeface="Montserrat"/>
                <a:sym typeface="Montserrat"/>
              </a:rPr>
              <a:t>Press release</a:t>
            </a:r>
          </a:p>
          <a:p>
            <a:pPr marL="237491" lvl="1" indent="-118745" algn="l">
              <a:lnSpc>
                <a:spcPts val="1100"/>
              </a:lnSpc>
              <a:buFont typeface="Arial"/>
              <a:buChar char="•"/>
            </a:pPr>
            <a:r>
              <a:rPr lang="en-US" sz="1100">
                <a:solidFill>
                  <a:srgbClr val="000000"/>
                </a:solidFill>
                <a:latin typeface="Montserrat"/>
                <a:ea typeface="Montserrat"/>
                <a:cs typeface="Montserrat"/>
                <a:sym typeface="Montserrat"/>
              </a:rPr>
              <a:t>Coordinated op-eds</a:t>
            </a:r>
          </a:p>
          <a:p>
            <a:pPr marL="237491" lvl="1" indent="-118745" algn="l">
              <a:lnSpc>
                <a:spcPts val="1100"/>
              </a:lnSpc>
              <a:buFont typeface="Arial"/>
              <a:buChar char="•"/>
            </a:pPr>
            <a:r>
              <a:rPr lang="en-US" sz="1100">
                <a:solidFill>
                  <a:srgbClr val="000000"/>
                </a:solidFill>
                <a:latin typeface="Montserrat"/>
                <a:ea typeface="Montserrat"/>
                <a:cs typeface="Montserrat"/>
                <a:sym typeface="Montserrat"/>
              </a:rPr>
              <a:t>Social media campaign</a:t>
            </a:r>
          </a:p>
        </p:txBody>
      </p:sp>
      <p:grpSp>
        <p:nvGrpSpPr>
          <p:cNvPr id="67" name="Group 67"/>
          <p:cNvGrpSpPr/>
          <p:nvPr/>
        </p:nvGrpSpPr>
        <p:grpSpPr>
          <a:xfrm>
            <a:off x="1462644" y="7750570"/>
            <a:ext cx="2524259" cy="1086754"/>
            <a:chOff x="0" y="0"/>
            <a:chExt cx="879916" cy="378825"/>
          </a:xfrm>
        </p:grpSpPr>
        <p:sp>
          <p:nvSpPr>
            <p:cNvPr id="68" name="Freeform 68"/>
            <p:cNvSpPr/>
            <p:nvPr/>
          </p:nvSpPr>
          <p:spPr>
            <a:xfrm>
              <a:off x="0" y="0"/>
              <a:ext cx="879916" cy="378825"/>
            </a:xfrm>
            <a:custGeom>
              <a:avLst/>
              <a:gdLst/>
              <a:ahLst/>
              <a:cxnLst/>
              <a:rect l="l" t="t" r="r" b="b"/>
              <a:pathLst>
                <a:path w="879916" h="378825">
                  <a:moveTo>
                    <a:pt x="0" y="0"/>
                  </a:moveTo>
                  <a:lnTo>
                    <a:pt x="879916" y="0"/>
                  </a:lnTo>
                  <a:lnTo>
                    <a:pt x="879916" y="378825"/>
                  </a:lnTo>
                  <a:lnTo>
                    <a:pt x="0" y="378825"/>
                  </a:lnTo>
                  <a:close/>
                </a:path>
              </a:pathLst>
            </a:custGeom>
            <a:solidFill>
              <a:srgbClr val="D9B343">
                <a:alpha val="36863"/>
              </a:srgbClr>
            </a:solidFill>
          </p:spPr>
          <p:txBody>
            <a:bodyPr/>
            <a:lstStyle/>
            <a:p>
              <a:endParaRPr lang="en-US"/>
            </a:p>
          </p:txBody>
        </p:sp>
        <p:sp>
          <p:nvSpPr>
            <p:cNvPr id="69" name="TextBox 69"/>
            <p:cNvSpPr txBox="1"/>
            <p:nvPr/>
          </p:nvSpPr>
          <p:spPr>
            <a:xfrm>
              <a:off x="0" y="-47625"/>
              <a:ext cx="879916" cy="426450"/>
            </a:xfrm>
            <a:prstGeom prst="rect">
              <a:avLst/>
            </a:prstGeom>
          </p:spPr>
          <p:txBody>
            <a:bodyPr lIns="50800" tIns="50800" rIns="50800" bIns="50800" rtlCol="0" anchor="ctr"/>
            <a:lstStyle/>
            <a:p>
              <a:pPr algn="ctr">
                <a:lnSpc>
                  <a:spcPts val="1960"/>
                </a:lnSpc>
              </a:pPr>
              <a:endParaRPr/>
            </a:p>
          </p:txBody>
        </p:sp>
      </p:grpSp>
      <p:sp>
        <p:nvSpPr>
          <p:cNvPr id="70" name="TextBox 70"/>
          <p:cNvSpPr txBox="1"/>
          <p:nvPr/>
        </p:nvSpPr>
        <p:spPr>
          <a:xfrm>
            <a:off x="1773604" y="7731520"/>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Purpose</a:t>
            </a:r>
          </a:p>
        </p:txBody>
      </p:sp>
      <p:grpSp>
        <p:nvGrpSpPr>
          <p:cNvPr id="71" name="Group 71"/>
          <p:cNvGrpSpPr/>
          <p:nvPr/>
        </p:nvGrpSpPr>
        <p:grpSpPr>
          <a:xfrm>
            <a:off x="4002716" y="7750570"/>
            <a:ext cx="3359589" cy="1086754"/>
            <a:chOff x="0" y="0"/>
            <a:chExt cx="1171099" cy="378825"/>
          </a:xfrm>
        </p:grpSpPr>
        <p:sp>
          <p:nvSpPr>
            <p:cNvPr id="72" name="Freeform 72"/>
            <p:cNvSpPr/>
            <p:nvPr/>
          </p:nvSpPr>
          <p:spPr>
            <a:xfrm>
              <a:off x="0" y="0"/>
              <a:ext cx="1171099" cy="378825"/>
            </a:xfrm>
            <a:custGeom>
              <a:avLst/>
              <a:gdLst/>
              <a:ahLst/>
              <a:cxnLst/>
              <a:rect l="l" t="t" r="r" b="b"/>
              <a:pathLst>
                <a:path w="1171099" h="378825">
                  <a:moveTo>
                    <a:pt x="0" y="0"/>
                  </a:moveTo>
                  <a:lnTo>
                    <a:pt x="1171099" y="0"/>
                  </a:lnTo>
                  <a:lnTo>
                    <a:pt x="1171099" y="378825"/>
                  </a:lnTo>
                  <a:lnTo>
                    <a:pt x="0" y="378825"/>
                  </a:lnTo>
                  <a:close/>
                </a:path>
              </a:pathLst>
            </a:custGeom>
            <a:solidFill>
              <a:srgbClr val="D9B343">
                <a:alpha val="14902"/>
              </a:srgbClr>
            </a:solidFill>
          </p:spPr>
          <p:txBody>
            <a:bodyPr/>
            <a:lstStyle/>
            <a:p>
              <a:endParaRPr lang="en-US"/>
            </a:p>
          </p:txBody>
        </p:sp>
        <p:sp>
          <p:nvSpPr>
            <p:cNvPr id="73" name="TextBox 73"/>
            <p:cNvSpPr txBox="1"/>
            <p:nvPr/>
          </p:nvSpPr>
          <p:spPr>
            <a:xfrm>
              <a:off x="0" y="-47625"/>
              <a:ext cx="1171099" cy="426450"/>
            </a:xfrm>
            <a:prstGeom prst="rect">
              <a:avLst/>
            </a:prstGeom>
          </p:spPr>
          <p:txBody>
            <a:bodyPr lIns="50800" tIns="50800" rIns="50800" bIns="50800" rtlCol="0" anchor="ctr"/>
            <a:lstStyle/>
            <a:p>
              <a:pPr algn="ctr">
                <a:lnSpc>
                  <a:spcPts val="1960"/>
                </a:lnSpc>
              </a:pPr>
              <a:endParaRPr/>
            </a:p>
          </p:txBody>
        </p:sp>
      </p:grpSp>
      <p:sp>
        <p:nvSpPr>
          <p:cNvPr id="74" name="TextBox 74"/>
          <p:cNvSpPr txBox="1"/>
          <p:nvPr/>
        </p:nvSpPr>
        <p:spPr>
          <a:xfrm>
            <a:off x="329487" y="7683895"/>
            <a:ext cx="1085532" cy="515590"/>
          </a:xfrm>
          <a:prstGeom prst="rect">
            <a:avLst/>
          </a:prstGeom>
        </p:spPr>
        <p:txBody>
          <a:bodyPr lIns="0" tIns="0" rIns="0" bIns="0" rtlCol="0" anchor="t">
            <a:spAutoFit/>
          </a:bodyPr>
          <a:lstStyle/>
          <a:p>
            <a:pPr algn="r">
              <a:lnSpc>
                <a:spcPts val="2100"/>
              </a:lnSpc>
            </a:pPr>
            <a:r>
              <a:rPr lang="en-US" sz="1400" dirty="0">
                <a:solidFill>
                  <a:srgbClr val="000000"/>
                </a:solidFill>
                <a:latin typeface="The Seasons"/>
                <a:ea typeface="The Seasons"/>
                <a:cs typeface="The Seasons"/>
                <a:sym typeface="The Seasons"/>
              </a:rPr>
              <a:t>Months  8-9</a:t>
            </a:r>
          </a:p>
          <a:p>
            <a:pPr algn="r">
              <a:lnSpc>
                <a:spcPts val="2100"/>
              </a:lnSpc>
            </a:pPr>
            <a:r>
              <a:rPr lang="en-US" sz="1400" dirty="0">
                <a:latin typeface="The Seasons"/>
                <a:ea typeface="The Seasons"/>
                <a:cs typeface="The Seasons"/>
                <a:sym typeface="The Seasons"/>
              </a:rPr>
              <a:t>March/April</a:t>
            </a:r>
          </a:p>
        </p:txBody>
      </p:sp>
      <p:sp>
        <p:nvSpPr>
          <p:cNvPr id="75" name="TextBox 75"/>
          <p:cNvSpPr txBox="1"/>
          <p:nvPr/>
        </p:nvSpPr>
        <p:spPr>
          <a:xfrm>
            <a:off x="4787241" y="7731520"/>
            <a:ext cx="1902340" cy="264477"/>
          </a:xfrm>
          <a:prstGeom prst="rect">
            <a:avLst/>
          </a:prstGeom>
        </p:spPr>
        <p:txBody>
          <a:bodyPr lIns="0" tIns="0" rIns="0" bIns="0" rtlCol="0" anchor="t">
            <a:spAutoFit/>
          </a:bodyPr>
          <a:lstStyle/>
          <a:p>
            <a:pPr algn="ctr">
              <a:lnSpc>
                <a:spcPts val="1960"/>
              </a:lnSpc>
            </a:pPr>
            <a:r>
              <a:rPr lang="en-US" sz="1400" b="1">
                <a:solidFill>
                  <a:srgbClr val="10598F"/>
                </a:solidFill>
                <a:latin typeface="The Seasons Bold"/>
                <a:ea typeface="The Seasons Bold"/>
                <a:cs typeface="The Seasons Bold"/>
                <a:sym typeface="The Seasons Bold"/>
              </a:rPr>
              <a:t>Key Actions</a:t>
            </a:r>
          </a:p>
        </p:txBody>
      </p:sp>
      <p:sp>
        <p:nvSpPr>
          <p:cNvPr id="76" name="TextBox 76"/>
          <p:cNvSpPr txBox="1"/>
          <p:nvPr/>
        </p:nvSpPr>
        <p:spPr>
          <a:xfrm>
            <a:off x="1594323" y="8034098"/>
            <a:ext cx="2280363" cy="147967"/>
          </a:xfrm>
          <a:prstGeom prst="rect">
            <a:avLst/>
          </a:prstGeom>
        </p:spPr>
        <p:txBody>
          <a:bodyPr lIns="0" tIns="0" rIns="0" bIns="0" rtlCol="0" anchor="t">
            <a:spAutoFit/>
          </a:bodyPr>
          <a:lstStyle/>
          <a:p>
            <a:pPr algn="ctr">
              <a:lnSpc>
                <a:spcPts val="1118"/>
              </a:lnSpc>
            </a:pPr>
            <a:r>
              <a:rPr lang="en-US" sz="1152">
                <a:solidFill>
                  <a:srgbClr val="000000"/>
                </a:solidFill>
                <a:latin typeface="Montserrat"/>
                <a:ea typeface="Montserrat"/>
                <a:cs typeface="Montserrat"/>
                <a:sym typeface="Montserrat"/>
              </a:rPr>
              <a:t>Congressional advocacy</a:t>
            </a:r>
          </a:p>
        </p:txBody>
      </p:sp>
      <p:sp>
        <p:nvSpPr>
          <p:cNvPr id="77" name="TextBox 77"/>
          <p:cNvSpPr txBox="1"/>
          <p:nvPr/>
        </p:nvSpPr>
        <p:spPr>
          <a:xfrm>
            <a:off x="4012448" y="8024573"/>
            <a:ext cx="3249552" cy="705321"/>
          </a:xfrm>
          <a:prstGeom prst="rect">
            <a:avLst/>
          </a:prstGeom>
        </p:spPr>
        <p:txBody>
          <a:bodyPr lIns="0" tIns="0" rIns="0" bIns="0" rtlCol="0" anchor="t">
            <a:spAutoFit/>
          </a:bodyPr>
          <a:lstStyle/>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Congressional meetings</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District specific funding gap information</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Unified statewide leave behind</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Letter-writing strategy</a:t>
            </a:r>
          </a:p>
          <a:p>
            <a:pPr marL="237491" lvl="1" indent="-118745" algn="l">
              <a:lnSpc>
                <a:spcPts val="1100"/>
              </a:lnSpc>
              <a:buFont typeface="Arial"/>
              <a:buChar char="•"/>
            </a:pPr>
            <a:r>
              <a:rPr lang="en-US" sz="1100" dirty="0">
                <a:solidFill>
                  <a:srgbClr val="000000"/>
                </a:solidFill>
                <a:latin typeface="Montserrat"/>
                <a:ea typeface="Montserrat"/>
                <a:cs typeface="Montserrat"/>
                <a:sym typeface="Montserrat"/>
              </a:rPr>
              <a:t>Testimony and hearings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0206" y="340043"/>
            <a:ext cx="6301206" cy="670560"/>
          </a:xfrm>
          <a:prstGeom prst="rect">
            <a:avLst/>
          </a:prstGeom>
        </p:spPr>
        <p:txBody>
          <a:bodyPr lIns="0" tIns="0" rIns="0" bIns="0" rtlCol="0" anchor="t">
            <a:spAutoFit/>
          </a:bodyPr>
          <a:lstStyle/>
          <a:p>
            <a:pPr marL="0" lvl="0" indent="0" algn="l">
              <a:lnSpc>
                <a:spcPts val="5040"/>
              </a:lnSpc>
              <a:spcBef>
                <a:spcPct val="0"/>
              </a:spcBef>
            </a:pPr>
            <a:r>
              <a:rPr lang="en-US" sz="3600" b="1" spc="-190">
                <a:solidFill>
                  <a:srgbClr val="10598F"/>
                </a:solidFill>
                <a:latin typeface="The Seasons Bold"/>
                <a:ea typeface="The Seasons Bold"/>
                <a:cs typeface="The Seasons Bold"/>
                <a:sym typeface="The Seasons Bold"/>
              </a:rPr>
              <a:t>Messaging Framework</a:t>
            </a:r>
          </a:p>
        </p:txBody>
      </p:sp>
      <p:sp>
        <p:nvSpPr>
          <p:cNvPr id="3" name="TextBox 3"/>
          <p:cNvSpPr txBox="1"/>
          <p:nvPr/>
        </p:nvSpPr>
        <p:spPr>
          <a:xfrm>
            <a:off x="466954" y="1039079"/>
            <a:ext cx="6811987" cy="666849"/>
          </a:xfrm>
          <a:prstGeom prst="rect">
            <a:avLst/>
          </a:prstGeom>
        </p:spPr>
        <p:txBody>
          <a:bodyPr lIns="0" tIns="0" rIns="0" bIns="0" rtlCol="0" anchor="t">
            <a:spAutoFit/>
          </a:bodyPr>
          <a:lstStyle/>
          <a:p>
            <a:pPr algn="l">
              <a:lnSpc>
                <a:spcPts val="1320"/>
              </a:lnSpc>
            </a:pPr>
            <a:r>
              <a:rPr lang="en-US" sz="1100" dirty="0">
                <a:solidFill>
                  <a:srgbClr val="000000"/>
                </a:solidFill>
                <a:latin typeface="Montserrat"/>
                <a:ea typeface="Montserrat"/>
                <a:cs typeface="Montserrat"/>
                <a:sym typeface="Montserrat"/>
              </a:rPr>
              <a:t>For 50 years, Congress has underfunded IDEA. Districts must legally provide services yet carry the unfunded cost. In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special education </a:t>
            </a:r>
            <a:r>
              <a:rPr lang="en-US" sz="1100" dirty="0">
                <a:latin typeface="Montserrat"/>
                <a:ea typeface="Montserrat"/>
                <a:cs typeface="Montserrat"/>
                <a:sym typeface="Montserrat"/>
              </a:rPr>
              <a:t>costs </a:t>
            </a:r>
            <a:r>
              <a:rPr lang="en-US" sz="1100" dirty="0">
                <a:solidFill>
                  <a:srgbClr val="000000"/>
                </a:solidFill>
                <a:latin typeface="Montserrat"/>
                <a:ea typeface="Montserrat"/>
                <a:cs typeface="Montserrat"/>
                <a:sym typeface="Montserrat"/>
              </a:rPr>
              <a:t>exceed [</a:t>
            </a:r>
            <a:r>
              <a:rPr lang="en-US" sz="1100" dirty="0">
                <a:solidFill>
                  <a:srgbClr val="FF0000"/>
                </a:solidFill>
                <a:latin typeface="Montserrat"/>
                <a:ea typeface="Montserrat"/>
                <a:cs typeface="Montserrat"/>
                <a:sym typeface="Montserrat"/>
              </a:rPr>
              <a:t>insert amount</a:t>
            </a:r>
            <a:r>
              <a:rPr lang="en-US" sz="1100" dirty="0">
                <a:solidFill>
                  <a:srgbClr val="000000"/>
                </a:solidFill>
                <a:latin typeface="Montserrat"/>
                <a:ea typeface="Montserrat"/>
                <a:cs typeface="Montserrat"/>
                <a:sym typeface="Montserrat"/>
              </a:rPr>
              <a:t>] statewide. This diverts resources from general education, class size reduction, instructional materials, transportation, and mental health support. </a:t>
            </a:r>
          </a:p>
        </p:txBody>
      </p:sp>
      <p:sp>
        <p:nvSpPr>
          <p:cNvPr id="4" name="TextBox 4"/>
          <p:cNvSpPr txBox="1"/>
          <p:nvPr/>
        </p:nvSpPr>
        <p:spPr>
          <a:xfrm>
            <a:off x="480206" y="2161540"/>
            <a:ext cx="6811987" cy="833562"/>
          </a:xfrm>
          <a:prstGeom prst="rect">
            <a:avLst/>
          </a:prstGeom>
        </p:spPr>
        <p:txBody>
          <a:bodyPr lIns="0" tIns="0" rIns="0" bIns="0" rtlCol="0" anchor="t">
            <a:spAutoFit/>
          </a:bodyPr>
          <a:lstStyle/>
          <a:p>
            <a:pPr marL="237491" lvl="1" indent="-118745" algn="l">
              <a:lnSpc>
                <a:spcPts val="1320"/>
              </a:lnSpc>
              <a:buFont typeface="Arial"/>
              <a:buChar char="•"/>
            </a:pPr>
            <a:r>
              <a:rPr lang="en-US" sz="1100" dirty="0">
                <a:solidFill>
                  <a:srgbClr val="000000"/>
                </a:solidFill>
                <a:latin typeface="Montserrat"/>
                <a:ea typeface="Montserrat"/>
                <a:cs typeface="Montserrat"/>
                <a:sym typeface="Montserrat"/>
              </a:rPr>
              <a:t>Reduces district financial stability </a:t>
            </a:r>
          </a:p>
          <a:p>
            <a:pPr marL="237491" lvl="1" indent="-118745" algn="l">
              <a:lnSpc>
                <a:spcPts val="1320"/>
              </a:lnSpc>
              <a:buFont typeface="Arial"/>
              <a:buChar char="•"/>
            </a:pPr>
            <a:r>
              <a:rPr lang="en-US" sz="1100" dirty="0">
                <a:solidFill>
                  <a:srgbClr val="000000"/>
                </a:solidFill>
                <a:latin typeface="Montserrat"/>
                <a:ea typeface="Montserrat"/>
                <a:cs typeface="Montserrat"/>
                <a:sym typeface="Montserrat"/>
              </a:rPr>
              <a:t>Fewer opportunities </a:t>
            </a:r>
            <a:r>
              <a:rPr lang="en-US" sz="1100" dirty="0">
                <a:latin typeface="Montserrat"/>
                <a:ea typeface="Montserrat"/>
                <a:cs typeface="Montserrat"/>
                <a:sym typeface="Montserrat"/>
              </a:rPr>
              <a:t>for all students as districts must use general education dollars to make up for the lack of federal funding.</a:t>
            </a:r>
            <a:endParaRPr lang="en-US" sz="1100" strike="sngStrike" dirty="0">
              <a:solidFill>
                <a:srgbClr val="000000"/>
              </a:solidFill>
              <a:latin typeface="Montserrat"/>
              <a:ea typeface="Montserrat"/>
              <a:cs typeface="Montserrat"/>
              <a:sym typeface="Montserrat"/>
            </a:endParaRPr>
          </a:p>
          <a:p>
            <a:pPr marL="237491" lvl="1" indent="-118745" algn="l">
              <a:lnSpc>
                <a:spcPts val="1320"/>
              </a:lnSpc>
              <a:buFont typeface="Arial"/>
              <a:buChar char="•"/>
            </a:pPr>
            <a:r>
              <a:rPr lang="en-US" sz="1100" dirty="0">
                <a:solidFill>
                  <a:srgbClr val="000000"/>
                </a:solidFill>
                <a:latin typeface="Montserrat"/>
                <a:ea typeface="Montserrat"/>
                <a:cs typeface="Montserrat"/>
                <a:sym typeface="Montserrat"/>
              </a:rPr>
              <a:t>Penalizes rural and property-poor districts the deepest </a:t>
            </a:r>
          </a:p>
          <a:p>
            <a:pPr marL="237491" lvl="1" indent="-118745" algn="l">
              <a:lnSpc>
                <a:spcPts val="1320"/>
              </a:lnSpc>
              <a:buFont typeface="Arial"/>
              <a:buChar char="•"/>
            </a:pPr>
            <a:r>
              <a:rPr lang="en-US" sz="1100" dirty="0">
                <a:solidFill>
                  <a:srgbClr val="000000"/>
                </a:solidFill>
                <a:latin typeface="Montserrat"/>
                <a:ea typeface="Montserrat"/>
                <a:cs typeface="Montserrat"/>
                <a:sym typeface="Montserrat"/>
              </a:rPr>
              <a:t>Increases pressure on local levies </a:t>
            </a:r>
          </a:p>
        </p:txBody>
      </p:sp>
      <p:sp>
        <p:nvSpPr>
          <p:cNvPr id="5" name="TextBox 5"/>
          <p:cNvSpPr txBox="1"/>
          <p:nvPr/>
        </p:nvSpPr>
        <p:spPr>
          <a:xfrm>
            <a:off x="480206" y="1705928"/>
            <a:ext cx="4451426" cy="360362"/>
          </a:xfrm>
          <a:prstGeom prst="rect">
            <a:avLst/>
          </a:prstGeom>
        </p:spPr>
        <p:txBody>
          <a:bodyPr lIns="0" tIns="0" rIns="0" bIns="0" rtlCol="0" anchor="t">
            <a:spAutoFit/>
          </a:bodyPr>
          <a:lstStyle/>
          <a:p>
            <a:pPr algn="l">
              <a:lnSpc>
                <a:spcPts val="2600"/>
              </a:lnSpc>
            </a:pPr>
            <a:r>
              <a:rPr lang="en-US" sz="2000" b="1">
                <a:solidFill>
                  <a:srgbClr val="0097B2"/>
                </a:solidFill>
                <a:latin typeface="The Seasons Bold"/>
                <a:ea typeface="The Seasons Bold"/>
                <a:cs typeface="The Seasons Bold"/>
                <a:sym typeface="The Seasons Bold"/>
              </a:rPr>
              <a:t>Consequences of Underfunding</a:t>
            </a:r>
          </a:p>
        </p:txBody>
      </p:sp>
      <p:sp>
        <p:nvSpPr>
          <p:cNvPr id="6" name="TextBox 6"/>
          <p:cNvSpPr txBox="1"/>
          <p:nvPr/>
        </p:nvSpPr>
        <p:spPr>
          <a:xfrm>
            <a:off x="480206" y="3483927"/>
            <a:ext cx="6811987" cy="333375"/>
          </a:xfrm>
          <a:prstGeom prst="rect">
            <a:avLst/>
          </a:prstGeom>
        </p:spPr>
        <p:txBody>
          <a:bodyPr lIns="0" tIns="0" rIns="0" bIns="0" rtlCol="0" anchor="t">
            <a:spAutoFit/>
          </a:bodyPr>
          <a:lstStyle/>
          <a:p>
            <a:pPr algn="l">
              <a:lnSpc>
                <a:spcPts val="1320"/>
              </a:lnSpc>
            </a:pPr>
            <a:r>
              <a:rPr lang="en-US" sz="1100" dirty="0">
                <a:solidFill>
                  <a:srgbClr val="2B2B2B"/>
                </a:solidFill>
                <a:latin typeface="Montserrat"/>
                <a:ea typeface="Montserrat"/>
                <a:cs typeface="Montserrat"/>
                <a:sym typeface="Montserrat"/>
              </a:rPr>
              <a:t>Congress must deliver 40 percent federal funding. A multi-year ramp-up is realistic, fiscally responsible, and overdue. </a:t>
            </a:r>
          </a:p>
        </p:txBody>
      </p:sp>
      <p:sp>
        <p:nvSpPr>
          <p:cNvPr id="7" name="TextBox 7"/>
          <p:cNvSpPr txBox="1"/>
          <p:nvPr/>
        </p:nvSpPr>
        <p:spPr>
          <a:xfrm>
            <a:off x="480206" y="3028315"/>
            <a:ext cx="4451426" cy="360362"/>
          </a:xfrm>
          <a:prstGeom prst="rect">
            <a:avLst/>
          </a:prstGeom>
        </p:spPr>
        <p:txBody>
          <a:bodyPr lIns="0" tIns="0" rIns="0" bIns="0" rtlCol="0" anchor="t">
            <a:spAutoFit/>
          </a:bodyPr>
          <a:lstStyle/>
          <a:p>
            <a:pPr algn="l">
              <a:lnSpc>
                <a:spcPts val="2600"/>
              </a:lnSpc>
            </a:pPr>
            <a:r>
              <a:rPr lang="en-US" sz="2000" b="1">
                <a:solidFill>
                  <a:srgbClr val="0097B2"/>
                </a:solidFill>
                <a:latin typeface="The Seasons Bold"/>
                <a:ea typeface="The Seasons Bold"/>
                <a:cs typeface="The Seasons Bold"/>
                <a:sym typeface="The Seasons Bold"/>
              </a:rPr>
              <a:t>The Solution</a:t>
            </a:r>
          </a:p>
        </p:txBody>
      </p:sp>
      <p:sp>
        <p:nvSpPr>
          <p:cNvPr id="8" name="TextBox 8"/>
          <p:cNvSpPr txBox="1"/>
          <p:nvPr/>
        </p:nvSpPr>
        <p:spPr>
          <a:xfrm>
            <a:off x="480206" y="3864927"/>
            <a:ext cx="4451426" cy="360362"/>
          </a:xfrm>
          <a:prstGeom prst="rect">
            <a:avLst/>
          </a:prstGeom>
        </p:spPr>
        <p:txBody>
          <a:bodyPr lIns="0" tIns="0" rIns="0" bIns="0" rtlCol="0" anchor="t">
            <a:spAutoFit/>
          </a:bodyPr>
          <a:lstStyle/>
          <a:p>
            <a:pPr algn="l">
              <a:lnSpc>
                <a:spcPts val="2600"/>
              </a:lnSpc>
            </a:pPr>
            <a:r>
              <a:rPr lang="en-US" sz="2000" b="1">
                <a:solidFill>
                  <a:srgbClr val="0097B2"/>
                </a:solidFill>
                <a:latin typeface="The Seasons Bold"/>
                <a:ea typeface="The Seasons Bold"/>
                <a:cs typeface="The Seasons Bold"/>
                <a:sym typeface="The Seasons Bold"/>
              </a:rPr>
              <a:t>The Call to Action</a:t>
            </a:r>
          </a:p>
        </p:txBody>
      </p:sp>
      <p:sp>
        <p:nvSpPr>
          <p:cNvPr id="9" name="TextBox 9"/>
          <p:cNvSpPr txBox="1"/>
          <p:nvPr/>
        </p:nvSpPr>
        <p:spPr>
          <a:xfrm>
            <a:off x="480206" y="4320540"/>
            <a:ext cx="6811987" cy="495300"/>
          </a:xfrm>
          <a:prstGeom prst="rect">
            <a:avLst/>
          </a:prstGeom>
        </p:spPr>
        <p:txBody>
          <a:bodyPr lIns="0" tIns="0" rIns="0" bIns="0" rtlCol="0" anchor="t">
            <a:spAutoFit/>
          </a:bodyPr>
          <a:lstStyle/>
          <a:p>
            <a:pPr algn="l">
              <a:lnSpc>
                <a:spcPts val="1320"/>
              </a:lnSpc>
            </a:pPr>
            <a:r>
              <a:rPr lang="en-US" sz="1100">
                <a:solidFill>
                  <a:srgbClr val="000000"/>
                </a:solidFill>
                <a:latin typeface="Montserrat"/>
                <a:ea typeface="Montserrat"/>
                <a:cs typeface="Montserrat"/>
                <a:sym typeface="Montserrat"/>
              </a:rPr>
              <a:t>Honor the IDEA commitment. Fund 40 percent. Students with disabilities - and the schools that serve them - cannot wait another 50 years. </a:t>
            </a:r>
          </a:p>
          <a:p>
            <a:pPr algn="l">
              <a:lnSpc>
                <a:spcPts val="1320"/>
              </a:lnSpc>
            </a:pPr>
            <a:endParaRPr lang="en-US" sz="1100">
              <a:solidFill>
                <a:srgbClr val="000000"/>
              </a:solidFill>
              <a:latin typeface="Montserrat"/>
              <a:ea typeface="Montserrat"/>
              <a:cs typeface="Montserrat"/>
              <a:sym typeface="Montserrat"/>
            </a:endParaRPr>
          </a:p>
        </p:txBody>
      </p:sp>
      <p:grpSp>
        <p:nvGrpSpPr>
          <p:cNvPr id="10" name="Group 10"/>
          <p:cNvGrpSpPr/>
          <p:nvPr/>
        </p:nvGrpSpPr>
        <p:grpSpPr>
          <a:xfrm>
            <a:off x="0" y="5200650"/>
            <a:ext cx="7868091" cy="5107116"/>
            <a:chOff x="0" y="0"/>
            <a:chExt cx="1593725" cy="1034475"/>
          </a:xfrm>
        </p:grpSpPr>
        <p:sp>
          <p:nvSpPr>
            <p:cNvPr id="11" name="Freeform 11"/>
            <p:cNvSpPr/>
            <p:nvPr/>
          </p:nvSpPr>
          <p:spPr>
            <a:xfrm>
              <a:off x="0" y="0"/>
              <a:ext cx="1593725" cy="1034475"/>
            </a:xfrm>
            <a:custGeom>
              <a:avLst/>
              <a:gdLst/>
              <a:ahLst/>
              <a:cxnLst/>
              <a:rect l="l" t="t" r="r" b="b"/>
              <a:pathLst>
                <a:path w="1593725" h="1034475">
                  <a:moveTo>
                    <a:pt x="0" y="0"/>
                  </a:moveTo>
                  <a:lnTo>
                    <a:pt x="1593725" y="0"/>
                  </a:lnTo>
                  <a:lnTo>
                    <a:pt x="1593725" y="1034475"/>
                  </a:lnTo>
                  <a:lnTo>
                    <a:pt x="0" y="1034475"/>
                  </a:lnTo>
                  <a:close/>
                </a:path>
              </a:pathLst>
            </a:custGeom>
            <a:blipFill>
              <a:blip r:embed="rId2"/>
              <a:stretch>
                <a:fillRect t="-1417" b="-1417"/>
              </a:stretch>
            </a:blipFill>
          </p:spPr>
          <p:txBody>
            <a:bodyPr/>
            <a:lstStyle/>
            <a:p>
              <a:endParaRPr lang="en-US"/>
            </a:p>
          </p:txBody>
        </p:sp>
      </p:grpSp>
      <p:sp>
        <p:nvSpPr>
          <p:cNvPr id="12" name="AutoShape 12"/>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13" name="TextBox 13"/>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FFFFFF"/>
                </a:solidFill>
                <a:latin typeface="The Seasons"/>
                <a:ea typeface="The Seasons"/>
                <a:cs typeface="The Seasons"/>
                <a:sym typeface="The Seasons"/>
              </a:rPr>
              <a:t>Advocacy Campaign and Toolkit</a:t>
            </a:r>
          </a:p>
        </p:txBody>
      </p:sp>
      <p:sp>
        <p:nvSpPr>
          <p:cNvPr id="14" name="TextBox 14"/>
          <p:cNvSpPr txBox="1"/>
          <p:nvPr/>
        </p:nvSpPr>
        <p:spPr>
          <a:xfrm>
            <a:off x="5011003" y="9652427"/>
            <a:ext cx="1755981" cy="176129"/>
          </a:xfrm>
          <a:prstGeom prst="rect">
            <a:avLst/>
          </a:prstGeom>
        </p:spPr>
        <p:txBody>
          <a:bodyPr lIns="0" tIns="0" rIns="0" bIns="0" rtlCol="0" anchor="t">
            <a:spAutoFit/>
          </a:bodyPr>
          <a:lstStyle/>
          <a:p>
            <a:pPr algn="r">
              <a:lnSpc>
                <a:spcPts val="1317"/>
              </a:lnSpc>
            </a:pPr>
            <a:r>
              <a:rPr lang="en-US" sz="940">
                <a:solidFill>
                  <a:srgbClr val="FFFFFF"/>
                </a:solidFill>
                <a:latin typeface="The Seasons"/>
                <a:ea typeface="The Seasons"/>
                <a:cs typeface="The Seasons"/>
                <a:sym typeface="The Seasons"/>
              </a:rPr>
              <a:t>05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5286"/>
        </a:solidFill>
        <a:effectLst/>
      </p:bgPr>
    </p:bg>
    <p:spTree>
      <p:nvGrpSpPr>
        <p:cNvPr id="1" name=""/>
        <p:cNvGrpSpPr/>
        <p:nvPr/>
      </p:nvGrpSpPr>
      <p:grpSpPr>
        <a:xfrm>
          <a:off x="0" y="0"/>
          <a:ext cx="0" cy="0"/>
          <a:chOff x="0" y="0"/>
          <a:chExt cx="0" cy="0"/>
        </a:xfrm>
      </p:grpSpPr>
      <p:grpSp>
        <p:nvGrpSpPr>
          <p:cNvPr id="2" name="Group 2"/>
          <p:cNvGrpSpPr/>
          <p:nvPr/>
        </p:nvGrpSpPr>
        <p:grpSpPr>
          <a:xfrm>
            <a:off x="537695" y="4873912"/>
            <a:ext cx="1433128" cy="3799213"/>
            <a:chOff x="0" y="0"/>
            <a:chExt cx="818930" cy="2170979"/>
          </a:xfrm>
        </p:grpSpPr>
        <p:sp>
          <p:nvSpPr>
            <p:cNvPr id="3" name="Freeform 3"/>
            <p:cNvSpPr/>
            <p:nvPr/>
          </p:nvSpPr>
          <p:spPr>
            <a:xfrm>
              <a:off x="0" y="0"/>
              <a:ext cx="818930" cy="2170979"/>
            </a:xfrm>
            <a:custGeom>
              <a:avLst/>
              <a:gdLst/>
              <a:ahLst/>
              <a:cxnLst/>
              <a:rect l="l" t="t" r="r" b="b"/>
              <a:pathLst>
                <a:path w="818930" h="2170979">
                  <a:moveTo>
                    <a:pt x="0" y="0"/>
                  </a:moveTo>
                  <a:lnTo>
                    <a:pt x="818930" y="0"/>
                  </a:lnTo>
                  <a:lnTo>
                    <a:pt x="818930" y="2170979"/>
                  </a:lnTo>
                  <a:lnTo>
                    <a:pt x="0" y="2170979"/>
                  </a:lnTo>
                  <a:close/>
                </a:path>
              </a:pathLst>
            </a:custGeom>
            <a:solidFill>
              <a:srgbClr val="D9B343"/>
            </a:solidFill>
          </p:spPr>
          <p:txBody>
            <a:bodyPr/>
            <a:lstStyle/>
            <a:p>
              <a:endParaRPr lang="en-US"/>
            </a:p>
          </p:txBody>
        </p:sp>
        <p:sp>
          <p:nvSpPr>
            <p:cNvPr id="4" name="TextBox 4"/>
            <p:cNvSpPr txBox="1"/>
            <p:nvPr/>
          </p:nvSpPr>
          <p:spPr>
            <a:xfrm>
              <a:off x="0" y="-47625"/>
              <a:ext cx="818930" cy="2218604"/>
            </a:xfrm>
            <a:prstGeom prst="rect">
              <a:avLst/>
            </a:prstGeom>
          </p:spPr>
          <p:txBody>
            <a:bodyPr lIns="60236" tIns="60236" rIns="60236" bIns="60236" rtlCol="0" anchor="ctr"/>
            <a:lstStyle/>
            <a:p>
              <a:pPr algn="ctr">
                <a:lnSpc>
                  <a:spcPts val="1992"/>
                </a:lnSpc>
              </a:pPr>
              <a:endParaRPr/>
            </a:p>
          </p:txBody>
        </p:sp>
      </p:grpSp>
      <p:sp>
        <p:nvSpPr>
          <p:cNvPr id="5" name="Freeform 5"/>
          <p:cNvSpPr/>
          <p:nvPr/>
        </p:nvSpPr>
        <p:spPr>
          <a:xfrm>
            <a:off x="1970822" y="4873912"/>
            <a:ext cx="5160043" cy="3799213"/>
          </a:xfrm>
          <a:custGeom>
            <a:avLst/>
            <a:gdLst/>
            <a:ahLst/>
            <a:cxnLst/>
            <a:rect l="l" t="t" r="r" b="b"/>
            <a:pathLst>
              <a:path w="5160043" h="3799213">
                <a:moveTo>
                  <a:pt x="0" y="0"/>
                </a:moveTo>
                <a:lnTo>
                  <a:pt x="5160044" y="0"/>
                </a:lnTo>
                <a:lnTo>
                  <a:pt x="5160044" y="3799213"/>
                </a:lnTo>
                <a:lnTo>
                  <a:pt x="0" y="3799213"/>
                </a:lnTo>
                <a:lnTo>
                  <a:pt x="0" y="0"/>
                </a:lnTo>
                <a:close/>
              </a:path>
            </a:pathLst>
          </a:custGeom>
          <a:blipFill>
            <a:blip r:embed="rId2"/>
            <a:stretch>
              <a:fillRect l="-4438" r="-4438"/>
            </a:stretch>
          </a:blipFill>
        </p:spPr>
        <p:txBody>
          <a:bodyPr/>
          <a:lstStyle/>
          <a:p>
            <a:endParaRPr lang="en-US"/>
          </a:p>
        </p:txBody>
      </p:sp>
      <p:grpSp>
        <p:nvGrpSpPr>
          <p:cNvPr id="6" name="Group 6"/>
          <p:cNvGrpSpPr/>
          <p:nvPr/>
        </p:nvGrpSpPr>
        <p:grpSpPr>
          <a:xfrm>
            <a:off x="1077384" y="9555974"/>
            <a:ext cx="5689600" cy="272582"/>
            <a:chOff x="0" y="0"/>
            <a:chExt cx="7586133" cy="363443"/>
          </a:xfrm>
        </p:grpSpPr>
        <p:sp>
          <p:nvSpPr>
            <p:cNvPr id="7" name="AutoShape 7"/>
            <p:cNvSpPr/>
            <p:nvPr/>
          </p:nvSpPr>
          <p:spPr>
            <a:xfrm>
              <a:off x="0" y="6350"/>
              <a:ext cx="7586133" cy="0"/>
            </a:xfrm>
            <a:prstGeom prst="line">
              <a:avLst/>
            </a:prstGeom>
            <a:ln w="12700" cap="flat">
              <a:solidFill>
                <a:srgbClr val="D9B343"/>
              </a:solidFill>
              <a:prstDash val="solid"/>
              <a:headEnd type="none" w="sm" len="sm"/>
              <a:tailEnd type="none" w="sm" len="sm"/>
            </a:ln>
          </p:spPr>
          <p:txBody>
            <a:bodyPr/>
            <a:lstStyle/>
            <a:p>
              <a:endParaRPr lang="en-US"/>
            </a:p>
          </p:txBody>
        </p:sp>
        <p:sp>
          <p:nvSpPr>
            <p:cNvPr id="8" name="TextBox 8"/>
            <p:cNvSpPr txBox="1"/>
            <p:nvPr/>
          </p:nvSpPr>
          <p:spPr>
            <a:xfrm>
              <a:off x="0" y="141303"/>
              <a:ext cx="2341308" cy="221293"/>
            </a:xfrm>
            <a:prstGeom prst="rect">
              <a:avLst/>
            </a:prstGeom>
          </p:spPr>
          <p:txBody>
            <a:bodyPr lIns="0" tIns="0" rIns="0" bIns="0" rtlCol="0" anchor="t">
              <a:spAutoFit/>
            </a:bodyPr>
            <a:lstStyle/>
            <a:p>
              <a:pPr algn="l">
                <a:lnSpc>
                  <a:spcPts val="1317"/>
                </a:lnSpc>
              </a:pPr>
              <a:r>
                <a:rPr lang="en-US" sz="940">
                  <a:solidFill>
                    <a:srgbClr val="FFFFFF"/>
                  </a:solidFill>
                  <a:latin typeface="The Seasons"/>
                  <a:ea typeface="The Seasons"/>
                  <a:cs typeface="The Seasons"/>
                  <a:sym typeface="The Seasons"/>
                </a:rPr>
                <a:t>Advocacy Campaign and Toolkit</a:t>
              </a:r>
            </a:p>
          </p:txBody>
        </p:sp>
        <p:sp>
          <p:nvSpPr>
            <p:cNvPr id="9" name="TextBox 9"/>
            <p:cNvSpPr txBox="1"/>
            <p:nvPr/>
          </p:nvSpPr>
          <p:spPr>
            <a:xfrm>
              <a:off x="5244825" y="141303"/>
              <a:ext cx="2341308" cy="222139"/>
            </a:xfrm>
            <a:prstGeom prst="rect">
              <a:avLst/>
            </a:prstGeom>
          </p:spPr>
          <p:txBody>
            <a:bodyPr lIns="0" tIns="0" rIns="0" bIns="0" rtlCol="0" anchor="t">
              <a:spAutoFit/>
            </a:bodyPr>
            <a:lstStyle/>
            <a:p>
              <a:pPr algn="r">
                <a:lnSpc>
                  <a:spcPts val="1317"/>
                </a:lnSpc>
              </a:pPr>
              <a:r>
                <a:rPr lang="en-US" sz="940">
                  <a:solidFill>
                    <a:srgbClr val="FFFFFF"/>
                  </a:solidFill>
                  <a:latin typeface="The Seasons"/>
                  <a:ea typeface="The Seasons"/>
                  <a:cs typeface="The Seasons"/>
                  <a:sym typeface="The Seasons"/>
                </a:rPr>
                <a:t>06</a:t>
              </a:r>
            </a:p>
          </p:txBody>
        </p:sp>
      </p:grpSp>
      <p:sp>
        <p:nvSpPr>
          <p:cNvPr id="10" name="TextBox 10"/>
          <p:cNvSpPr txBox="1"/>
          <p:nvPr/>
        </p:nvSpPr>
        <p:spPr>
          <a:xfrm>
            <a:off x="1155901" y="996331"/>
            <a:ext cx="5356759" cy="546345"/>
          </a:xfrm>
          <a:prstGeom prst="rect">
            <a:avLst/>
          </a:prstGeom>
        </p:spPr>
        <p:txBody>
          <a:bodyPr lIns="0" tIns="0" rIns="0" bIns="0" rtlCol="0" anchor="t">
            <a:spAutoFit/>
          </a:bodyPr>
          <a:lstStyle/>
          <a:p>
            <a:pPr marL="0" lvl="0" indent="0" algn="ctr">
              <a:lnSpc>
                <a:spcPts val="3975"/>
              </a:lnSpc>
              <a:spcBef>
                <a:spcPct val="0"/>
              </a:spcBef>
            </a:pPr>
            <a:r>
              <a:rPr lang="en-US" sz="3397">
                <a:solidFill>
                  <a:srgbClr val="FFFFFF"/>
                </a:solidFill>
                <a:latin typeface="The Seasons"/>
                <a:ea typeface="The Seasons"/>
                <a:cs typeface="The Seasons"/>
                <a:sym typeface="The Seasons"/>
              </a:rPr>
              <a:t>CAMPAIGN TOOLKIT</a:t>
            </a:r>
          </a:p>
        </p:txBody>
      </p:sp>
      <p:sp>
        <p:nvSpPr>
          <p:cNvPr id="11" name="TextBox 11"/>
          <p:cNvSpPr txBox="1"/>
          <p:nvPr/>
        </p:nvSpPr>
        <p:spPr>
          <a:xfrm>
            <a:off x="777240" y="2312830"/>
            <a:ext cx="6084102" cy="1303020"/>
          </a:xfrm>
          <a:prstGeom prst="rect">
            <a:avLst/>
          </a:prstGeom>
        </p:spPr>
        <p:txBody>
          <a:bodyPr lIns="0" tIns="0" rIns="0" bIns="0" rtlCol="0" anchor="t">
            <a:spAutoFit/>
          </a:bodyPr>
          <a:lstStyle/>
          <a:p>
            <a:pPr algn="ctr">
              <a:lnSpc>
                <a:spcPts val="2520"/>
              </a:lnSpc>
            </a:pPr>
            <a:r>
              <a:rPr lang="en-US" sz="2400">
                <a:solidFill>
                  <a:srgbClr val="FFFFFF"/>
                </a:solidFill>
                <a:latin typeface="The Seasons"/>
                <a:ea typeface="The Seasons"/>
                <a:cs typeface="The Seasons"/>
                <a:sym typeface="The Seasons"/>
              </a:rPr>
              <a:t>All the communications materials you need to launch a successful 40 by 40 campaign are outlined, with information on how to access all communications materials.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1400" y="1540442"/>
            <a:ext cx="2778761" cy="2565113"/>
            <a:chOff x="0" y="0"/>
            <a:chExt cx="812800" cy="750307"/>
          </a:xfrm>
        </p:grpSpPr>
        <p:sp>
          <p:nvSpPr>
            <p:cNvPr id="3" name="Freeform 3"/>
            <p:cNvSpPr/>
            <p:nvPr/>
          </p:nvSpPr>
          <p:spPr>
            <a:xfrm>
              <a:off x="0" y="0"/>
              <a:ext cx="812800" cy="750307"/>
            </a:xfrm>
            <a:custGeom>
              <a:avLst/>
              <a:gdLst/>
              <a:ahLst/>
              <a:cxnLst/>
              <a:rect l="l" t="t" r="r" b="b"/>
              <a:pathLst>
                <a:path w="812800" h="750307">
                  <a:moveTo>
                    <a:pt x="0" y="0"/>
                  </a:moveTo>
                  <a:lnTo>
                    <a:pt x="812800" y="0"/>
                  </a:lnTo>
                  <a:lnTo>
                    <a:pt x="812800" y="750307"/>
                  </a:lnTo>
                  <a:lnTo>
                    <a:pt x="0" y="750307"/>
                  </a:lnTo>
                  <a:close/>
                </a:path>
              </a:pathLst>
            </a:custGeom>
            <a:solidFill>
              <a:srgbClr val="10598F">
                <a:alpha val="17647"/>
              </a:srgbClr>
            </a:solidFill>
          </p:spPr>
          <p:txBody>
            <a:bodyPr/>
            <a:lstStyle/>
            <a:p>
              <a:endParaRPr lang="en-US"/>
            </a:p>
          </p:txBody>
        </p:sp>
        <p:sp>
          <p:nvSpPr>
            <p:cNvPr id="4" name="TextBox 4"/>
            <p:cNvSpPr txBox="1"/>
            <p:nvPr/>
          </p:nvSpPr>
          <p:spPr>
            <a:xfrm>
              <a:off x="0" y="-57150"/>
              <a:ext cx="812800" cy="807457"/>
            </a:xfrm>
            <a:prstGeom prst="rect">
              <a:avLst/>
            </a:prstGeom>
          </p:spPr>
          <p:txBody>
            <a:bodyPr lIns="47790" tIns="47790" rIns="47790" bIns="47790" rtlCol="0" anchor="ctr"/>
            <a:lstStyle/>
            <a:p>
              <a:pPr algn="ctr">
                <a:lnSpc>
                  <a:spcPts val="2107"/>
                </a:lnSpc>
              </a:pPr>
              <a:endParaRPr/>
            </a:p>
          </p:txBody>
        </p:sp>
      </p:grpSp>
      <p:grpSp>
        <p:nvGrpSpPr>
          <p:cNvPr id="5" name="Group 5"/>
          <p:cNvGrpSpPr/>
          <p:nvPr/>
        </p:nvGrpSpPr>
        <p:grpSpPr>
          <a:xfrm>
            <a:off x="3952239" y="1540442"/>
            <a:ext cx="2778761" cy="2565113"/>
            <a:chOff x="0" y="0"/>
            <a:chExt cx="812800" cy="750307"/>
          </a:xfrm>
        </p:grpSpPr>
        <p:sp>
          <p:nvSpPr>
            <p:cNvPr id="6" name="Freeform 6"/>
            <p:cNvSpPr/>
            <p:nvPr/>
          </p:nvSpPr>
          <p:spPr>
            <a:xfrm>
              <a:off x="0" y="0"/>
              <a:ext cx="812800" cy="750307"/>
            </a:xfrm>
            <a:custGeom>
              <a:avLst/>
              <a:gdLst/>
              <a:ahLst/>
              <a:cxnLst/>
              <a:rect l="l" t="t" r="r" b="b"/>
              <a:pathLst>
                <a:path w="812800" h="750307">
                  <a:moveTo>
                    <a:pt x="0" y="0"/>
                  </a:moveTo>
                  <a:lnTo>
                    <a:pt x="812800" y="0"/>
                  </a:lnTo>
                  <a:lnTo>
                    <a:pt x="812800" y="750307"/>
                  </a:lnTo>
                  <a:lnTo>
                    <a:pt x="0" y="750307"/>
                  </a:lnTo>
                  <a:close/>
                </a:path>
              </a:pathLst>
            </a:custGeom>
            <a:solidFill>
              <a:srgbClr val="10598F">
                <a:alpha val="17647"/>
              </a:srgbClr>
            </a:solidFill>
            <a:ln cap="sq">
              <a:noFill/>
              <a:prstDash val="solid"/>
              <a:miter/>
            </a:ln>
          </p:spPr>
          <p:txBody>
            <a:bodyPr/>
            <a:lstStyle/>
            <a:p>
              <a:endParaRPr lang="en-US"/>
            </a:p>
          </p:txBody>
        </p:sp>
        <p:sp>
          <p:nvSpPr>
            <p:cNvPr id="7" name="TextBox 7"/>
            <p:cNvSpPr txBox="1"/>
            <p:nvPr/>
          </p:nvSpPr>
          <p:spPr>
            <a:xfrm>
              <a:off x="0" y="-57150"/>
              <a:ext cx="812800" cy="807457"/>
            </a:xfrm>
            <a:prstGeom prst="rect">
              <a:avLst/>
            </a:prstGeom>
          </p:spPr>
          <p:txBody>
            <a:bodyPr lIns="47790" tIns="47790" rIns="47790" bIns="47790" rtlCol="0" anchor="ctr"/>
            <a:lstStyle/>
            <a:p>
              <a:pPr marL="0" lvl="0" indent="0" algn="ctr">
                <a:lnSpc>
                  <a:spcPts val="2107"/>
                </a:lnSpc>
                <a:spcBef>
                  <a:spcPct val="0"/>
                </a:spcBef>
              </a:pPr>
              <a:endParaRPr/>
            </a:p>
          </p:txBody>
        </p:sp>
      </p:grpSp>
      <p:grpSp>
        <p:nvGrpSpPr>
          <p:cNvPr id="8" name="Group 8"/>
          <p:cNvGrpSpPr/>
          <p:nvPr/>
        </p:nvGrpSpPr>
        <p:grpSpPr>
          <a:xfrm>
            <a:off x="3952239" y="4201079"/>
            <a:ext cx="2778761" cy="2557075"/>
            <a:chOff x="0" y="0"/>
            <a:chExt cx="812800" cy="747956"/>
          </a:xfrm>
        </p:grpSpPr>
        <p:sp>
          <p:nvSpPr>
            <p:cNvPr id="9" name="Freeform 9"/>
            <p:cNvSpPr/>
            <p:nvPr/>
          </p:nvSpPr>
          <p:spPr>
            <a:xfrm>
              <a:off x="0" y="0"/>
              <a:ext cx="812800" cy="747956"/>
            </a:xfrm>
            <a:custGeom>
              <a:avLst/>
              <a:gdLst/>
              <a:ahLst/>
              <a:cxnLst/>
              <a:rect l="l" t="t" r="r" b="b"/>
              <a:pathLst>
                <a:path w="812800" h="747956">
                  <a:moveTo>
                    <a:pt x="0" y="0"/>
                  </a:moveTo>
                  <a:lnTo>
                    <a:pt x="812800" y="0"/>
                  </a:lnTo>
                  <a:lnTo>
                    <a:pt x="812800" y="747956"/>
                  </a:lnTo>
                  <a:lnTo>
                    <a:pt x="0" y="747956"/>
                  </a:lnTo>
                  <a:close/>
                </a:path>
              </a:pathLst>
            </a:custGeom>
            <a:solidFill>
              <a:srgbClr val="10598F">
                <a:alpha val="17647"/>
              </a:srgbClr>
            </a:solidFill>
            <a:ln cap="sq">
              <a:noFill/>
              <a:prstDash val="solid"/>
              <a:miter/>
            </a:ln>
          </p:spPr>
          <p:txBody>
            <a:bodyPr/>
            <a:lstStyle/>
            <a:p>
              <a:endParaRPr lang="en-US"/>
            </a:p>
          </p:txBody>
        </p:sp>
        <p:sp>
          <p:nvSpPr>
            <p:cNvPr id="10" name="TextBox 10"/>
            <p:cNvSpPr txBox="1"/>
            <p:nvPr/>
          </p:nvSpPr>
          <p:spPr>
            <a:xfrm>
              <a:off x="0" y="-57150"/>
              <a:ext cx="812800" cy="805106"/>
            </a:xfrm>
            <a:prstGeom prst="rect">
              <a:avLst/>
            </a:prstGeom>
          </p:spPr>
          <p:txBody>
            <a:bodyPr lIns="47790" tIns="47790" rIns="47790" bIns="47790" rtlCol="0" anchor="ctr"/>
            <a:lstStyle/>
            <a:p>
              <a:pPr marL="0" lvl="0" indent="0" algn="ctr">
                <a:lnSpc>
                  <a:spcPts val="2107"/>
                </a:lnSpc>
                <a:spcBef>
                  <a:spcPct val="0"/>
                </a:spcBef>
              </a:pPr>
              <a:endParaRPr/>
            </a:p>
          </p:txBody>
        </p:sp>
      </p:grpSp>
      <p:grpSp>
        <p:nvGrpSpPr>
          <p:cNvPr id="11" name="Group 11"/>
          <p:cNvGrpSpPr/>
          <p:nvPr/>
        </p:nvGrpSpPr>
        <p:grpSpPr>
          <a:xfrm>
            <a:off x="1041400" y="4186369"/>
            <a:ext cx="2778761" cy="2898488"/>
            <a:chOff x="0" y="0"/>
            <a:chExt cx="812800" cy="847821"/>
          </a:xfrm>
        </p:grpSpPr>
        <p:sp>
          <p:nvSpPr>
            <p:cNvPr id="12" name="Freeform 12"/>
            <p:cNvSpPr/>
            <p:nvPr/>
          </p:nvSpPr>
          <p:spPr>
            <a:xfrm>
              <a:off x="0" y="0"/>
              <a:ext cx="812800" cy="847821"/>
            </a:xfrm>
            <a:custGeom>
              <a:avLst/>
              <a:gdLst/>
              <a:ahLst/>
              <a:cxnLst/>
              <a:rect l="l" t="t" r="r" b="b"/>
              <a:pathLst>
                <a:path w="812800" h="847821">
                  <a:moveTo>
                    <a:pt x="0" y="0"/>
                  </a:moveTo>
                  <a:lnTo>
                    <a:pt x="812800" y="0"/>
                  </a:lnTo>
                  <a:lnTo>
                    <a:pt x="812800" y="847821"/>
                  </a:lnTo>
                  <a:lnTo>
                    <a:pt x="0" y="847821"/>
                  </a:lnTo>
                  <a:close/>
                </a:path>
              </a:pathLst>
            </a:custGeom>
            <a:solidFill>
              <a:srgbClr val="10598F">
                <a:alpha val="17647"/>
              </a:srgbClr>
            </a:solidFill>
          </p:spPr>
          <p:txBody>
            <a:bodyPr/>
            <a:lstStyle/>
            <a:p>
              <a:endParaRPr lang="en-US"/>
            </a:p>
          </p:txBody>
        </p:sp>
        <p:sp>
          <p:nvSpPr>
            <p:cNvPr id="13" name="TextBox 13"/>
            <p:cNvSpPr txBox="1"/>
            <p:nvPr/>
          </p:nvSpPr>
          <p:spPr>
            <a:xfrm>
              <a:off x="0" y="-57150"/>
              <a:ext cx="812800" cy="904971"/>
            </a:xfrm>
            <a:prstGeom prst="rect">
              <a:avLst/>
            </a:prstGeom>
          </p:spPr>
          <p:txBody>
            <a:bodyPr lIns="47790" tIns="47790" rIns="47790" bIns="47790" rtlCol="0" anchor="ctr"/>
            <a:lstStyle/>
            <a:p>
              <a:pPr algn="ctr">
                <a:lnSpc>
                  <a:spcPts val="2107"/>
                </a:lnSpc>
              </a:pPr>
              <a:endParaRPr/>
            </a:p>
          </p:txBody>
        </p:sp>
      </p:grpSp>
      <p:grpSp>
        <p:nvGrpSpPr>
          <p:cNvPr id="14" name="Group 14"/>
          <p:cNvGrpSpPr/>
          <p:nvPr/>
        </p:nvGrpSpPr>
        <p:grpSpPr>
          <a:xfrm>
            <a:off x="1041400" y="7199157"/>
            <a:ext cx="2778761" cy="2230372"/>
            <a:chOff x="0" y="0"/>
            <a:chExt cx="812800" cy="652394"/>
          </a:xfrm>
        </p:grpSpPr>
        <p:sp>
          <p:nvSpPr>
            <p:cNvPr id="15" name="Freeform 15"/>
            <p:cNvSpPr/>
            <p:nvPr/>
          </p:nvSpPr>
          <p:spPr>
            <a:xfrm>
              <a:off x="0" y="0"/>
              <a:ext cx="812800" cy="652394"/>
            </a:xfrm>
            <a:custGeom>
              <a:avLst/>
              <a:gdLst/>
              <a:ahLst/>
              <a:cxnLst/>
              <a:rect l="l" t="t" r="r" b="b"/>
              <a:pathLst>
                <a:path w="812800" h="652394">
                  <a:moveTo>
                    <a:pt x="0" y="0"/>
                  </a:moveTo>
                  <a:lnTo>
                    <a:pt x="812800" y="0"/>
                  </a:lnTo>
                  <a:lnTo>
                    <a:pt x="812800" y="652394"/>
                  </a:lnTo>
                  <a:lnTo>
                    <a:pt x="0" y="652394"/>
                  </a:lnTo>
                  <a:close/>
                </a:path>
              </a:pathLst>
            </a:custGeom>
            <a:solidFill>
              <a:srgbClr val="10598F">
                <a:alpha val="17647"/>
              </a:srgbClr>
            </a:solidFill>
          </p:spPr>
          <p:txBody>
            <a:bodyPr/>
            <a:lstStyle/>
            <a:p>
              <a:endParaRPr lang="en-US"/>
            </a:p>
          </p:txBody>
        </p:sp>
        <p:sp>
          <p:nvSpPr>
            <p:cNvPr id="16" name="TextBox 16"/>
            <p:cNvSpPr txBox="1"/>
            <p:nvPr/>
          </p:nvSpPr>
          <p:spPr>
            <a:xfrm>
              <a:off x="0" y="-57150"/>
              <a:ext cx="812800" cy="709544"/>
            </a:xfrm>
            <a:prstGeom prst="rect">
              <a:avLst/>
            </a:prstGeom>
          </p:spPr>
          <p:txBody>
            <a:bodyPr lIns="47790" tIns="47790" rIns="47790" bIns="47790" rtlCol="0" anchor="ctr"/>
            <a:lstStyle/>
            <a:p>
              <a:pPr algn="ctr">
                <a:lnSpc>
                  <a:spcPts val="2107"/>
                </a:lnSpc>
              </a:pPr>
              <a:endParaRPr/>
            </a:p>
          </p:txBody>
        </p:sp>
      </p:grpSp>
      <p:grpSp>
        <p:nvGrpSpPr>
          <p:cNvPr id="17" name="Group 17"/>
          <p:cNvGrpSpPr/>
          <p:nvPr/>
        </p:nvGrpSpPr>
        <p:grpSpPr>
          <a:xfrm>
            <a:off x="3976460" y="6872454"/>
            <a:ext cx="2778761" cy="2557075"/>
            <a:chOff x="0" y="0"/>
            <a:chExt cx="812800" cy="747956"/>
          </a:xfrm>
        </p:grpSpPr>
        <p:sp>
          <p:nvSpPr>
            <p:cNvPr id="18" name="Freeform 18"/>
            <p:cNvSpPr/>
            <p:nvPr/>
          </p:nvSpPr>
          <p:spPr>
            <a:xfrm>
              <a:off x="0" y="0"/>
              <a:ext cx="812800" cy="747956"/>
            </a:xfrm>
            <a:custGeom>
              <a:avLst/>
              <a:gdLst/>
              <a:ahLst/>
              <a:cxnLst/>
              <a:rect l="l" t="t" r="r" b="b"/>
              <a:pathLst>
                <a:path w="812800" h="747956">
                  <a:moveTo>
                    <a:pt x="0" y="0"/>
                  </a:moveTo>
                  <a:lnTo>
                    <a:pt x="812800" y="0"/>
                  </a:lnTo>
                  <a:lnTo>
                    <a:pt x="812800" y="747956"/>
                  </a:lnTo>
                  <a:lnTo>
                    <a:pt x="0" y="747956"/>
                  </a:lnTo>
                  <a:close/>
                </a:path>
              </a:pathLst>
            </a:custGeom>
            <a:solidFill>
              <a:srgbClr val="10598F">
                <a:alpha val="17647"/>
              </a:srgbClr>
            </a:solidFill>
            <a:ln cap="sq">
              <a:noFill/>
              <a:prstDash val="solid"/>
              <a:miter/>
            </a:ln>
          </p:spPr>
          <p:txBody>
            <a:bodyPr/>
            <a:lstStyle/>
            <a:p>
              <a:endParaRPr lang="en-US"/>
            </a:p>
          </p:txBody>
        </p:sp>
        <p:sp>
          <p:nvSpPr>
            <p:cNvPr id="19" name="TextBox 19"/>
            <p:cNvSpPr txBox="1"/>
            <p:nvPr/>
          </p:nvSpPr>
          <p:spPr>
            <a:xfrm>
              <a:off x="0" y="-57150"/>
              <a:ext cx="812800" cy="805106"/>
            </a:xfrm>
            <a:prstGeom prst="rect">
              <a:avLst/>
            </a:prstGeom>
          </p:spPr>
          <p:txBody>
            <a:bodyPr lIns="47790" tIns="47790" rIns="47790" bIns="47790" rtlCol="0" anchor="ctr"/>
            <a:lstStyle/>
            <a:p>
              <a:pPr marL="0" lvl="0" indent="0" algn="ctr">
                <a:lnSpc>
                  <a:spcPts val="2107"/>
                </a:lnSpc>
                <a:spcBef>
                  <a:spcPct val="0"/>
                </a:spcBef>
              </a:pPr>
              <a:endParaRPr/>
            </a:p>
          </p:txBody>
        </p:sp>
      </p:grpSp>
      <p:sp>
        <p:nvSpPr>
          <p:cNvPr id="20" name="Freeform 20"/>
          <p:cNvSpPr/>
          <p:nvPr/>
        </p:nvSpPr>
        <p:spPr>
          <a:xfrm>
            <a:off x="2203834" y="1595354"/>
            <a:ext cx="453892" cy="470133"/>
          </a:xfrm>
          <a:custGeom>
            <a:avLst/>
            <a:gdLst/>
            <a:ahLst/>
            <a:cxnLst/>
            <a:rect l="l" t="t" r="r" b="b"/>
            <a:pathLst>
              <a:path w="453892" h="470133">
                <a:moveTo>
                  <a:pt x="0" y="0"/>
                </a:moveTo>
                <a:lnTo>
                  <a:pt x="453892" y="0"/>
                </a:lnTo>
                <a:lnTo>
                  <a:pt x="453892" y="470133"/>
                </a:lnTo>
                <a:lnTo>
                  <a:pt x="0" y="47013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1" name="Freeform 21"/>
          <p:cNvSpPr/>
          <p:nvPr/>
        </p:nvSpPr>
        <p:spPr>
          <a:xfrm>
            <a:off x="5116829" y="1595354"/>
            <a:ext cx="449580" cy="450143"/>
          </a:xfrm>
          <a:custGeom>
            <a:avLst/>
            <a:gdLst/>
            <a:ahLst/>
            <a:cxnLst/>
            <a:rect l="l" t="t" r="r" b="b"/>
            <a:pathLst>
              <a:path w="449580" h="450143">
                <a:moveTo>
                  <a:pt x="0" y="0"/>
                </a:moveTo>
                <a:lnTo>
                  <a:pt x="449581" y="0"/>
                </a:lnTo>
                <a:lnTo>
                  <a:pt x="449581" y="450143"/>
                </a:lnTo>
                <a:lnTo>
                  <a:pt x="0" y="45014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Freeform 22"/>
          <p:cNvSpPr/>
          <p:nvPr/>
        </p:nvSpPr>
        <p:spPr>
          <a:xfrm>
            <a:off x="2203834" y="4277005"/>
            <a:ext cx="381301" cy="435999"/>
          </a:xfrm>
          <a:custGeom>
            <a:avLst/>
            <a:gdLst/>
            <a:ahLst/>
            <a:cxnLst/>
            <a:rect l="l" t="t" r="r" b="b"/>
            <a:pathLst>
              <a:path w="381301" h="435999">
                <a:moveTo>
                  <a:pt x="0" y="0"/>
                </a:moveTo>
                <a:lnTo>
                  <a:pt x="381301" y="0"/>
                </a:lnTo>
                <a:lnTo>
                  <a:pt x="381301" y="435999"/>
                </a:lnTo>
                <a:lnTo>
                  <a:pt x="0" y="4359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3" name="Freeform 23"/>
          <p:cNvSpPr/>
          <p:nvPr/>
        </p:nvSpPr>
        <p:spPr>
          <a:xfrm>
            <a:off x="5179110" y="4319836"/>
            <a:ext cx="373460" cy="340782"/>
          </a:xfrm>
          <a:custGeom>
            <a:avLst/>
            <a:gdLst/>
            <a:ahLst/>
            <a:cxnLst/>
            <a:rect l="l" t="t" r="r" b="b"/>
            <a:pathLst>
              <a:path w="373460" h="340782">
                <a:moveTo>
                  <a:pt x="0" y="0"/>
                </a:moveTo>
                <a:lnTo>
                  <a:pt x="373460" y="0"/>
                </a:lnTo>
                <a:lnTo>
                  <a:pt x="373460" y="340782"/>
                </a:lnTo>
                <a:lnTo>
                  <a:pt x="0" y="3407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Freeform 24"/>
          <p:cNvSpPr/>
          <p:nvPr/>
        </p:nvSpPr>
        <p:spPr>
          <a:xfrm>
            <a:off x="5172190" y="6967704"/>
            <a:ext cx="387300" cy="545493"/>
          </a:xfrm>
          <a:custGeom>
            <a:avLst/>
            <a:gdLst/>
            <a:ahLst/>
            <a:cxnLst/>
            <a:rect l="l" t="t" r="r" b="b"/>
            <a:pathLst>
              <a:path w="387300" h="545493">
                <a:moveTo>
                  <a:pt x="0" y="0"/>
                </a:moveTo>
                <a:lnTo>
                  <a:pt x="387300" y="0"/>
                </a:lnTo>
                <a:lnTo>
                  <a:pt x="387300" y="545493"/>
                </a:lnTo>
                <a:lnTo>
                  <a:pt x="0" y="5454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5" name="Freeform 25"/>
          <p:cNvSpPr/>
          <p:nvPr/>
        </p:nvSpPr>
        <p:spPr>
          <a:xfrm>
            <a:off x="2241597" y="7357556"/>
            <a:ext cx="378367" cy="378367"/>
          </a:xfrm>
          <a:custGeom>
            <a:avLst/>
            <a:gdLst/>
            <a:ahLst/>
            <a:cxnLst/>
            <a:rect l="l" t="t" r="r" b="b"/>
            <a:pathLst>
              <a:path w="378367" h="378367">
                <a:moveTo>
                  <a:pt x="0" y="0"/>
                </a:moveTo>
                <a:lnTo>
                  <a:pt x="378367" y="0"/>
                </a:lnTo>
                <a:lnTo>
                  <a:pt x="378367" y="378367"/>
                </a:lnTo>
                <a:lnTo>
                  <a:pt x="0" y="37836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6" name="TextBox 26"/>
          <p:cNvSpPr txBox="1"/>
          <p:nvPr/>
        </p:nvSpPr>
        <p:spPr>
          <a:xfrm>
            <a:off x="1087411" y="4770125"/>
            <a:ext cx="2614148" cy="199835"/>
          </a:xfrm>
          <a:prstGeom prst="rect">
            <a:avLst/>
          </a:prstGeom>
        </p:spPr>
        <p:txBody>
          <a:bodyPr lIns="0" tIns="0" rIns="0" bIns="0" rtlCol="0" anchor="t">
            <a:spAutoFit/>
          </a:bodyPr>
          <a:lstStyle/>
          <a:p>
            <a:pPr algn="ctr">
              <a:lnSpc>
                <a:spcPts val="1344"/>
              </a:lnSpc>
            </a:pPr>
            <a:r>
              <a:rPr lang="en-US" sz="1400" b="1">
                <a:solidFill>
                  <a:srgbClr val="000000"/>
                </a:solidFill>
                <a:latin typeface="The Seasons Bold"/>
                <a:ea typeface="The Seasons Bold"/>
                <a:cs typeface="The Seasons Bold"/>
                <a:sym typeface="The Seasons Bold"/>
              </a:rPr>
              <a:t>CONGRESSIONAL OUTREACH</a:t>
            </a:r>
          </a:p>
        </p:txBody>
      </p:sp>
      <p:sp>
        <p:nvSpPr>
          <p:cNvPr id="27" name="TextBox 27"/>
          <p:cNvSpPr txBox="1"/>
          <p:nvPr/>
        </p:nvSpPr>
        <p:spPr>
          <a:xfrm>
            <a:off x="4182892" y="4770125"/>
            <a:ext cx="2317456" cy="366522"/>
          </a:xfrm>
          <a:prstGeom prst="rect">
            <a:avLst/>
          </a:prstGeom>
        </p:spPr>
        <p:txBody>
          <a:bodyPr lIns="0" tIns="0" rIns="0" bIns="0" rtlCol="0" anchor="t">
            <a:spAutoFit/>
          </a:bodyPr>
          <a:lstStyle/>
          <a:p>
            <a:pPr algn="ctr">
              <a:lnSpc>
                <a:spcPts val="1344"/>
              </a:lnSpc>
            </a:pPr>
            <a:r>
              <a:rPr lang="en-US" sz="1400" b="1">
                <a:solidFill>
                  <a:srgbClr val="000000"/>
                </a:solidFill>
                <a:latin typeface="The Seasons Bold"/>
                <a:ea typeface="The Seasons Bold"/>
                <a:cs typeface="The Seasons Bold"/>
                <a:sym typeface="The Seasons Bold"/>
              </a:rPr>
              <a:t>DEDICATED </a:t>
            </a:r>
          </a:p>
          <a:p>
            <a:pPr algn="ctr">
              <a:lnSpc>
                <a:spcPts val="1344"/>
              </a:lnSpc>
            </a:pPr>
            <a:r>
              <a:rPr lang="en-US" sz="1400" b="1">
                <a:solidFill>
                  <a:srgbClr val="000000"/>
                </a:solidFill>
                <a:latin typeface="The Seasons Bold"/>
                <a:ea typeface="The Seasons Bold"/>
                <a:cs typeface="The Seasons Bold"/>
                <a:sym typeface="The Seasons Bold"/>
              </a:rPr>
              <a:t>WEEKS OF ACTION</a:t>
            </a:r>
          </a:p>
        </p:txBody>
      </p:sp>
      <p:sp>
        <p:nvSpPr>
          <p:cNvPr id="28" name="TextBox 28"/>
          <p:cNvSpPr txBox="1"/>
          <p:nvPr/>
        </p:nvSpPr>
        <p:spPr>
          <a:xfrm>
            <a:off x="1272052" y="7748974"/>
            <a:ext cx="2317456" cy="264477"/>
          </a:xfrm>
          <a:prstGeom prst="rect">
            <a:avLst/>
          </a:prstGeom>
        </p:spPr>
        <p:txBody>
          <a:bodyPr lIns="0" tIns="0" rIns="0" bIns="0" rtlCol="0" anchor="t">
            <a:spAutoFit/>
          </a:bodyPr>
          <a:lstStyle/>
          <a:p>
            <a:pPr algn="ctr">
              <a:lnSpc>
                <a:spcPts val="1960"/>
              </a:lnSpc>
            </a:pPr>
            <a:r>
              <a:rPr lang="en-US" sz="1400" b="1">
                <a:solidFill>
                  <a:srgbClr val="000000"/>
                </a:solidFill>
                <a:latin typeface="The Seasons Bold"/>
                <a:ea typeface="The Seasons Bold"/>
                <a:cs typeface="The Seasons Bold"/>
                <a:sym typeface="The Seasons Bold"/>
              </a:rPr>
              <a:t>SOCIAL MEDIA</a:t>
            </a:r>
          </a:p>
        </p:txBody>
      </p:sp>
      <p:sp>
        <p:nvSpPr>
          <p:cNvPr id="29" name="TextBox 29"/>
          <p:cNvSpPr txBox="1"/>
          <p:nvPr/>
        </p:nvSpPr>
        <p:spPr>
          <a:xfrm>
            <a:off x="4177849" y="7651282"/>
            <a:ext cx="2317456" cy="741229"/>
          </a:xfrm>
          <a:prstGeom prst="rect">
            <a:avLst/>
          </a:prstGeom>
        </p:spPr>
        <p:txBody>
          <a:bodyPr lIns="0" tIns="0" rIns="0" bIns="0" rtlCol="0" anchor="t">
            <a:spAutoFit/>
          </a:bodyPr>
          <a:lstStyle/>
          <a:p>
            <a:pPr algn="ctr">
              <a:lnSpc>
                <a:spcPts val="1960"/>
              </a:lnSpc>
            </a:pPr>
            <a:r>
              <a:rPr lang="en-US" sz="1400" b="1" dirty="0">
                <a:solidFill>
                  <a:srgbClr val="000000"/>
                </a:solidFill>
                <a:latin typeface="The Seasons Bold"/>
                <a:ea typeface="The Seasons Bold"/>
                <a:cs typeface="The Seasons Bold"/>
                <a:sym typeface="The Seasons Bold"/>
              </a:rPr>
              <a:t>BACKGROUND AND SUPPORTING INFORMATION</a:t>
            </a:r>
          </a:p>
          <a:p>
            <a:pPr algn="ctr">
              <a:lnSpc>
                <a:spcPts val="1960"/>
              </a:lnSpc>
            </a:pPr>
            <a:endParaRPr lang="en-US" sz="1400" b="1" dirty="0">
              <a:solidFill>
                <a:srgbClr val="000000"/>
              </a:solidFill>
              <a:latin typeface="The Seasons Bold"/>
              <a:ea typeface="The Seasons Bold"/>
              <a:cs typeface="The Seasons Bold"/>
              <a:sym typeface="The Seasons Bold"/>
            </a:endParaRPr>
          </a:p>
        </p:txBody>
      </p:sp>
      <p:sp>
        <p:nvSpPr>
          <p:cNvPr id="30" name="TextBox 30"/>
          <p:cNvSpPr txBox="1"/>
          <p:nvPr/>
        </p:nvSpPr>
        <p:spPr>
          <a:xfrm>
            <a:off x="777240" y="406941"/>
            <a:ext cx="6074695" cy="489204"/>
          </a:xfrm>
          <a:prstGeom prst="rect">
            <a:avLst/>
          </a:prstGeom>
        </p:spPr>
        <p:txBody>
          <a:bodyPr lIns="0" tIns="0" rIns="0" bIns="0" rtlCol="0" anchor="t">
            <a:spAutoFit/>
          </a:bodyPr>
          <a:lstStyle/>
          <a:p>
            <a:pPr marL="0" lvl="0" indent="0" algn="l">
              <a:lnSpc>
                <a:spcPts val="3168"/>
              </a:lnSpc>
              <a:spcBef>
                <a:spcPct val="0"/>
              </a:spcBef>
            </a:pPr>
            <a:r>
              <a:rPr lang="en-US" sz="3600" b="1" spc="-190">
                <a:solidFill>
                  <a:srgbClr val="10598F"/>
                </a:solidFill>
                <a:latin typeface="The Seasons Bold"/>
                <a:ea typeface="The Seasons Bold"/>
                <a:cs typeface="The Seasons Bold"/>
                <a:sym typeface="The Seasons Bold"/>
              </a:rPr>
              <a:t>Strategies &amp; Tactics</a:t>
            </a:r>
          </a:p>
        </p:txBody>
      </p:sp>
      <p:sp>
        <p:nvSpPr>
          <p:cNvPr id="31" name="TextBox 31"/>
          <p:cNvSpPr txBox="1"/>
          <p:nvPr/>
        </p:nvSpPr>
        <p:spPr>
          <a:xfrm>
            <a:off x="786527" y="938462"/>
            <a:ext cx="6331424" cy="333375"/>
          </a:xfrm>
          <a:prstGeom prst="rect">
            <a:avLst/>
          </a:prstGeom>
        </p:spPr>
        <p:txBody>
          <a:bodyPr lIns="0" tIns="0" rIns="0" bIns="0" rtlCol="0" anchor="t">
            <a:spAutoFit/>
          </a:bodyPr>
          <a:lstStyle/>
          <a:p>
            <a:pPr marL="0" lvl="1" indent="0" algn="l">
              <a:lnSpc>
                <a:spcPts val="1320"/>
              </a:lnSpc>
            </a:pPr>
            <a:r>
              <a:rPr lang="en-US" sz="1100">
                <a:solidFill>
                  <a:srgbClr val="222444"/>
                </a:solidFill>
                <a:latin typeface="Montserrat"/>
                <a:ea typeface="Montserrat"/>
                <a:cs typeface="Montserrat"/>
                <a:sym typeface="Montserrat"/>
              </a:rPr>
              <a:t>For a broad campaign such as this, some recommended tactics are outlined below. Many tactics can be used across multiple strategies.</a:t>
            </a:r>
          </a:p>
        </p:txBody>
      </p:sp>
      <p:sp>
        <p:nvSpPr>
          <p:cNvPr id="32" name="TextBox 32"/>
          <p:cNvSpPr txBox="1"/>
          <p:nvPr/>
        </p:nvSpPr>
        <p:spPr>
          <a:xfrm>
            <a:off x="1179848" y="2121084"/>
            <a:ext cx="2501865" cy="215964"/>
          </a:xfrm>
          <a:prstGeom prst="rect">
            <a:avLst/>
          </a:prstGeom>
        </p:spPr>
        <p:txBody>
          <a:bodyPr lIns="0" tIns="0" rIns="0" bIns="0" rtlCol="0" anchor="t">
            <a:spAutoFit/>
          </a:bodyPr>
          <a:lstStyle/>
          <a:p>
            <a:pPr algn="ctr">
              <a:lnSpc>
                <a:spcPts val="1442"/>
              </a:lnSpc>
            </a:pPr>
            <a:r>
              <a:rPr lang="en-US" sz="1400" b="1">
                <a:solidFill>
                  <a:srgbClr val="000000"/>
                </a:solidFill>
                <a:latin typeface="The Seasons Bold"/>
                <a:ea typeface="The Seasons Bold"/>
                <a:cs typeface="The Seasons Bold"/>
                <a:sym typeface="The Seasons Bold"/>
              </a:rPr>
              <a:t>GRASSROOTS MOBILIZATION</a:t>
            </a:r>
          </a:p>
        </p:txBody>
      </p:sp>
      <p:sp>
        <p:nvSpPr>
          <p:cNvPr id="33" name="TextBox 33"/>
          <p:cNvSpPr txBox="1"/>
          <p:nvPr/>
        </p:nvSpPr>
        <p:spPr>
          <a:xfrm>
            <a:off x="1110520" y="2384672"/>
            <a:ext cx="2627102" cy="536575"/>
          </a:xfrm>
          <a:prstGeom prst="rect">
            <a:avLst/>
          </a:prstGeom>
        </p:spPr>
        <p:txBody>
          <a:bodyPr lIns="0" tIns="0" rIns="0" bIns="0" rtlCol="0" anchor="t">
            <a:spAutoFit/>
          </a:bodyPr>
          <a:lstStyle/>
          <a:p>
            <a:pPr algn="ctr">
              <a:lnSpc>
                <a:spcPts val="1099"/>
              </a:lnSpc>
            </a:pPr>
            <a:r>
              <a:rPr lang="en-US" sz="999" dirty="0">
                <a:solidFill>
                  <a:srgbClr val="000000"/>
                </a:solidFill>
                <a:latin typeface="Montserrat"/>
                <a:ea typeface="Montserrat"/>
                <a:cs typeface="Montserrat"/>
                <a:sym typeface="Montserrat"/>
              </a:rPr>
              <a:t>For this campaign to be effective, it is imperative that local voices are heard so  state and federal legislators can understand local and personal impact.</a:t>
            </a:r>
          </a:p>
        </p:txBody>
      </p:sp>
      <p:sp>
        <p:nvSpPr>
          <p:cNvPr id="34" name="TextBox 34"/>
          <p:cNvSpPr txBox="1"/>
          <p:nvPr/>
        </p:nvSpPr>
        <p:spPr>
          <a:xfrm>
            <a:off x="1143552" y="2989796"/>
            <a:ext cx="2501865" cy="192596"/>
          </a:xfrm>
          <a:prstGeom prst="rect">
            <a:avLst/>
          </a:prstGeom>
        </p:spPr>
        <p:txBody>
          <a:bodyPr lIns="0" tIns="0" rIns="0" bIns="0" rtlCol="0" anchor="t">
            <a:spAutoFit/>
          </a:bodyPr>
          <a:lstStyle/>
          <a:p>
            <a:pPr algn="ctr">
              <a:lnSpc>
                <a:spcPts val="1236"/>
              </a:lnSpc>
            </a:pPr>
            <a:r>
              <a:rPr lang="en-US" sz="1200" b="1">
                <a:solidFill>
                  <a:srgbClr val="000000"/>
                </a:solidFill>
                <a:latin typeface="The Seasons Bold"/>
                <a:ea typeface="The Seasons Bold"/>
                <a:cs typeface="The Seasons Bold"/>
                <a:sym typeface="The Seasons Bold"/>
              </a:rPr>
              <a:t>TACTICS TO REFERENCE:</a:t>
            </a:r>
          </a:p>
        </p:txBody>
      </p:sp>
      <p:sp>
        <p:nvSpPr>
          <p:cNvPr id="35" name="TextBox 35"/>
          <p:cNvSpPr txBox="1"/>
          <p:nvPr/>
        </p:nvSpPr>
        <p:spPr>
          <a:xfrm>
            <a:off x="1110520" y="3239541"/>
            <a:ext cx="2627102" cy="807913"/>
          </a:xfrm>
          <a:prstGeom prst="rect">
            <a:avLst/>
          </a:prstGeom>
        </p:spPr>
        <p:txBody>
          <a:bodyPr lIns="0" tIns="0" rIns="0" bIns="0" rtlCol="0" anchor="t">
            <a:spAutoFit/>
          </a:bodyPr>
          <a:lstStyle/>
          <a:p>
            <a:pPr marL="194310" lvl="1" indent="-97155" algn="l">
              <a:lnSpc>
                <a:spcPts val="900"/>
              </a:lnSpc>
              <a:buFont typeface="Arial"/>
              <a:buChar char="•"/>
            </a:pPr>
            <a:r>
              <a:rPr lang="en-US" sz="900" dirty="0">
                <a:latin typeface="Montserrat"/>
                <a:ea typeface="Montserrat"/>
                <a:cs typeface="Montserrat"/>
                <a:sym typeface="Montserrat"/>
              </a:rPr>
              <a:t>Board Resolutions</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Local stories and videos</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Op-eds</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District impact numbers</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Social media</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Create your own webpage or centralized hub </a:t>
            </a:r>
          </a:p>
        </p:txBody>
      </p:sp>
      <p:sp>
        <p:nvSpPr>
          <p:cNvPr id="36" name="TextBox 36"/>
          <p:cNvSpPr txBox="1"/>
          <p:nvPr/>
        </p:nvSpPr>
        <p:spPr>
          <a:xfrm>
            <a:off x="4097397" y="2121084"/>
            <a:ext cx="2501865" cy="215964"/>
          </a:xfrm>
          <a:prstGeom prst="rect">
            <a:avLst/>
          </a:prstGeom>
        </p:spPr>
        <p:txBody>
          <a:bodyPr lIns="0" tIns="0" rIns="0" bIns="0" rtlCol="0" anchor="t">
            <a:spAutoFit/>
          </a:bodyPr>
          <a:lstStyle/>
          <a:p>
            <a:pPr algn="ctr">
              <a:lnSpc>
                <a:spcPts val="1442"/>
              </a:lnSpc>
            </a:pPr>
            <a:r>
              <a:rPr lang="en-US" sz="1400" b="1">
                <a:solidFill>
                  <a:srgbClr val="000000"/>
                </a:solidFill>
                <a:latin typeface="The Seasons Bold"/>
                <a:ea typeface="The Seasons Bold"/>
                <a:cs typeface="The Seasons Bold"/>
                <a:sym typeface="The Seasons Bold"/>
              </a:rPr>
              <a:t>MEDIA AND PRESS</a:t>
            </a:r>
          </a:p>
        </p:txBody>
      </p:sp>
      <p:sp>
        <p:nvSpPr>
          <p:cNvPr id="37" name="TextBox 37"/>
          <p:cNvSpPr txBox="1"/>
          <p:nvPr/>
        </p:nvSpPr>
        <p:spPr>
          <a:xfrm>
            <a:off x="4028069" y="2384672"/>
            <a:ext cx="2627102" cy="269875"/>
          </a:xfrm>
          <a:prstGeom prst="rect">
            <a:avLst/>
          </a:prstGeom>
        </p:spPr>
        <p:txBody>
          <a:bodyPr lIns="0" tIns="0" rIns="0" bIns="0" rtlCol="0" anchor="t">
            <a:spAutoFit/>
          </a:bodyPr>
          <a:lstStyle/>
          <a:p>
            <a:pPr algn="ctr">
              <a:lnSpc>
                <a:spcPts val="1099"/>
              </a:lnSpc>
            </a:pPr>
            <a:r>
              <a:rPr lang="en-US" sz="999">
                <a:solidFill>
                  <a:srgbClr val="000000"/>
                </a:solidFill>
                <a:latin typeface="Montserrat"/>
                <a:ea typeface="Montserrat"/>
                <a:cs typeface="Montserrat"/>
                <a:sym typeface="Montserrat"/>
              </a:rPr>
              <a:t>Media is a very effective, no cost tool to get key messages across. </a:t>
            </a:r>
          </a:p>
        </p:txBody>
      </p:sp>
      <p:sp>
        <p:nvSpPr>
          <p:cNvPr id="38" name="TextBox 38"/>
          <p:cNvSpPr txBox="1"/>
          <p:nvPr/>
        </p:nvSpPr>
        <p:spPr>
          <a:xfrm>
            <a:off x="4061101" y="2989796"/>
            <a:ext cx="2501865" cy="192596"/>
          </a:xfrm>
          <a:prstGeom prst="rect">
            <a:avLst/>
          </a:prstGeom>
        </p:spPr>
        <p:txBody>
          <a:bodyPr lIns="0" tIns="0" rIns="0" bIns="0" rtlCol="0" anchor="t">
            <a:spAutoFit/>
          </a:bodyPr>
          <a:lstStyle/>
          <a:p>
            <a:pPr algn="ctr">
              <a:lnSpc>
                <a:spcPts val="1236"/>
              </a:lnSpc>
            </a:pPr>
            <a:r>
              <a:rPr lang="en-US" sz="1200" b="1">
                <a:solidFill>
                  <a:srgbClr val="000000"/>
                </a:solidFill>
                <a:latin typeface="The Seasons Bold"/>
                <a:ea typeface="The Seasons Bold"/>
                <a:cs typeface="The Seasons Bold"/>
                <a:sym typeface="The Seasons Bold"/>
              </a:rPr>
              <a:t>TACTICS TO REFERENCE:</a:t>
            </a:r>
          </a:p>
        </p:txBody>
      </p:sp>
      <p:sp>
        <p:nvSpPr>
          <p:cNvPr id="39" name="TextBox 39"/>
          <p:cNvSpPr txBox="1"/>
          <p:nvPr/>
        </p:nvSpPr>
        <p:spPr>
          <a:xfrm>
            <a:off x="4028069" y="3239541"/>
            <a:ext cx="2727152" cy="699135"/>
          </a:xfrm>
          <a:prstGeom prst="rect">
            <a:avLst/>
          </a:prstGeom>
        </p:spPr>
        <p:txBody>
          <a:bodyPr lIns="0" tIns="0" rIns="0" bIns="0" rtlCol="0" anchor="t">
            <a:spAutoFit/>
          </a:bodyPr>
          <a:lstStyle/>
          <a:p>
            <a:pPr marL="194310" lvl="1" indent="-97155" algn="l">
              <a:lnSpc>
                <a:spcPts val="900"/>
              </a:lnSpc>
              <a:buFont typeface="Arial"/>
              <a:buChar char="•"/>
            </a:pPr>
            <a:r>
              <a:rPr lang="en-US" sz="900">
                <a:solidFill>
                  <a:srgbClr val="000000"/>
                </a:solidFill>
                <a:latin typeface="Montserrat"/>
                <a:ea typeface="Montserrat"/>
                <a:cs typeface="Montserrat"/>
                <a:sym typeface="Montserrat"/>
              </a:rPr>
              <a:t>Press releases</a:t>
            </a:r>
          </a:p>
          <a:p>
            <a:pPr marL="194310" lvl="1" indent="-97155" algn="l">
              <a:lnSpc>
                <a:spcPts val="900"/>
              </a:lnSpc>
              <a:buFont typeface="Arial"/>
              <a:buChar char="•"/>
            </a:pPr>
            <a:r>
              <a:rPr lang="en-US" sz="900">
                <a:solidFill>
                  <a:srgbClr val="000000"/>
                </a:solidFill>
                <a:latin typeface="Montserrat"/>
                <a:ea typeface="Montserrat"/>
                <a:cs typeface="Montserrat"/>
                <a:sym typeface="Montserrat"/>
              </a:rPr>
              <a:t>Op-eds</a:t>
            </a:r>
          </a:p>
          <a:p>
            <a:pPr marL="194310" lvl="1" indent="-97155" algn="l">
              <a:lnSpc>
                <a:spcPts val="900"/>
              </a:lnSpc>
              <a:buFont typeface="Arial"/>
              <a:buChar char="•"/>
            </a:pPr>
            <a:r>
              <a:rPr lang="en-US" sz="900">
                <a:solidFill>
                  <a:srgbClr val="000000"/>
                </a:solidFill>
                <a:latin typeface="Montserrat"/>
                <a:ea typeface="Montserrat"/>
                <a:cs typeface="Montserrat"/>
                <a:sym typeface="Montserrat"/>
              </a:rPr>
              <a:t>Coordinated op-eds from multiple stakeholders within same community</a:t>
            </a:r>
          </a:p>
          <a:p>
            <a:pPr marL="194310" lvl="1" indent="-97155" algn="l">
              <a:lnSpc>
                <a:spcPts val="900"/>
              </a:lnSpc>
              <a:buFont typeface="Arial"/>
              <a:buChar char="•"/>
            </a:pPr>
            <a:r>
              <a:rPr lang="en-US" sz="900">
                <a:solidFill>
                  <a:srgbClr val="000000"/>
                </a:solidFill>
                <a:latin typeface="Montserrat"/>
                <a:ea typeface="Montserrat"/>
                <a:cs typeface="Montserrat"/>
                <a:sym typeface="Montserrat"/>
              </a:rPr>
              <a:t>Talking points</a:t>
            </a:r>
          </a:p>
          <a:p>
            <a:pPr algn="l">
              <a:lnSpc>
                <a:spcPts val="900"/>
              </a:lnSpc>
            </a:pPr>
            <a:endParaRPr lang="en-US" sz="900">
              <a:solidFill>
                <a:srgbClr val="000000"/>
              </a:solidFill>
              <a:latin typeface="Montserrat"/>
              <a:ea typeface="Montserrat"/>
              <a:cs typeface="Montserrat"/>
              <a:sym typeface="Montserrat"/>
            </a:endParaRPr>
          </a:p>
        </p:txBody>
      </p:sp>
      <p:sp>
        <p:nvSpPr>
          <p:cNvPr id="40" name="TextBox 40"/>
          <p:cNvSpPr txBox="1"/>
          <p:nvPr/>
        </p:nvSpPr>
        <p:spPr>
          <a:xfrm>
            <a:off x="1087411" y="5032607"/>
            <a:ext cx="2627102" cy="575117"/>
          </a:xfrm>
          <a:prstGeom prst="rect">
            <a:avLst/>
          </a:prstGeom>
        </p:spPr>
        <p:txBody>
          <a:bodyPr lIns="0" tIns="0" rIns="0" bIns="0" rtlCol="0" anchor="t">
            <a:spAutoFit/>
          </a:bodyPr>
          <a:lstStyle/>
          <a:p>
            <a:pPr algn="ctr">
              <a:lnSpc>
                <a:spcPts val="1138"/>
              </a:lnSpc>
            </a:pPr>
            <a:r>
              <a:rPr lang="en-US" sz="1034">
                <a:solidFill>
                  <a:srgbClr val="000000"/>
                </a:solidFill>
                <a:latin typeface="Montserrat"/>
                <a:ea typeface="Montserrat"/>
                <a:cs typeface="Montserrat"/>
                <a:sym typeface="Montserrat"/>
              </a:rPr>
              <a:t>For this campaign to be effective, members of congress need to receive multiple messages from various stakeholders with personal stories. </a:t>
            </a:r>
          </a:p>
        </p:txBody>
      </p:sp>
      <p:sp>
        <p:nvSpPr>
          <p:cNvPr id="41" name="TextBox 41"/>
          <p:cNvSpPr txBox="1"/>
          <p:nvPr/>
        </p:nvSpPr>
        <p:spPr>
          <a:xfrm>
            <a:off x="1176585" y="5769649"/>
            <a:ext cx="2501865" cy="192596"/>
          </a:xfrm>
          <a:prstGeom prst="rect">
            <a:avLst/>
          </a:prstGeom>
        </p:spPr>
        <p:txBody>
          <a:bodyPr lIns="0" tIns="0" rIns="0" bIns="0" rtlCol="0" anchor="t">
            <a:spAutoFit/>
          </a:bodyPr>
          <a:lstStyle/>
          <a:p>
            <a:pPr algn="ctr">
              <a:lnSpc>
                <a:spcPts val="1236"/>
              </a:lnSpc>
            </a:pPr>
            <a:r>
              <a:rPr lang="en-US" sz="1200" b="1">
                <a:solidFill>
                  <a:srgbClr val="000000"/>
                </a:solidFill>
                <a:latin typeface="The Seasons Bold"/>
                <a:ea typeface="The Seasons Bold"/>
                <a:cs typeface="The Seasons Bold"/>
                <a:sym typeface="The Seasons Bold"/>
              </a:rPr>
              <a:t>TACTICS TO REFERENCE:</a:t>
            </a:r>
          </a:p>
        </p:txBody>
      </p:sp>
      <p:sp>
        <p:nvSpPr>
          <p:cNvPr id="42" name="TextBox 42"/>
          <p:cNvSpPr txBox="1"/>
          <p:nvPr/>
        </p:nvSpPr>
        <p:spPr>
          <a:xfrm>
            <a:off x="1087411" y="6086070"/>
            <a:ext cx="2627102" cy="692497"/>
          </a:xfrm>
          <a:prstGeom prst="rect">
            <a:avLst/>
          </a:prstGeom>
        </p:spPr>
        <p:txBody>
          <a:bodyPr lIns="0" tIns="0" rIns="0" bIns="0" rtlCol="0" anchor="t">
            <a:spAutoFit/>
          </a:bodyPr>
          <a:lstStyle/>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Schedule coordinated meetings with members of congress</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Provide district-specific funding gap data</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Initiate letter/email writing campaign</a:t>
            </a:r>
          </a:p>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Prepare congressional testimony</a:t>
            </a:r>
          </a:p>
          <a:p>
            <a:pPr algn="l">
              <a:lnSpc>
                <a:spcPts val="900"/>
              </a:lnSpc>
            </a:pPr>
            <a:endParaRPr lang="en-US" sz="900" dirty="0">
              <a:solidFill>
                <a:srgbClr val="000000"/>
              </a:solidFill>
              <a:latin typeface="Montserrat"/>
              <a:ea typeface="Montserrat"/>
              <a:cs typeface="Montserrat"/>
              <a:sym typeface="Montserrat"/>
            </a:endParaRPr>
          </a:p>
        </p:txBody>
      </p:sp>
      <p:sp>
        <p:nvSpPr>
          <p:cNvPr id="43" name="TextBox 43"/>
          <p:cNvSpPr txBox="1"/>
          <p:nvPr/>
        </p:nvSpPr>
        <p:spPr>
          <a:xfrm>
            <a:off x="3998483" y="5204899"/>
            <a:ext cx="2627102" cy="403225"/>
          </a:xfrm>
          <a:prstGeom prst="rect">
            <a:avLst/>
          </a:prstGeom>
        </p:spPr>
        <p:txBody>
          <a:bodyPr lIns="0" tIns="0" rIns="0" bIns="0" rtlCol="0" anchor="t">
            <a:spAutoFit/>
          </a:bodyPr>
          <a:lstStyle/>
          <a:p>
            <a:pPr algn="ctr">
              <a:lnSpc>
                <a:spcPts val="1099"/>
              </a:lnSpc>
            </a:pPr>
            <a:r>
              <a:rPr lang="en-US" sz="999">
                <a:solidFill>
                  <a:srgbClr val="000000"/>
                </a:solidFill>
                <a:latin typeface="Montserrat"/>
                <a:ea typeface="Montserrat"/>
                <a:cs typeface="Montserrat"/>
                <a:sym typeface="Montserrat"/>
              </a:rPr>
              <a:t>Having a unified, targeted week of organized action magnifes attention on your message</a:t>
            </a:r>
          </a:p>
        </p:txBody>
      </p:sp>
      <p:sp>
        <p:nvSpPr>
          <p:cNvPr id="44" name="TextBox 44"/>
          <p:cNvSpPr txBox="1"/>
          <p:nvPr/>
        </p:nvSpPr>
        <p:spPr>
          <a:xfrm>
            <a:off x="4087657" y="5769649"/>
            <a:ext cx="2501865" cy="192596"/>
          </a:xfrm>
          <a:prstGeom prst="rect">
            <a:avLst/>
          </a:prstGeom>
        </p:spPr>
        <p:txBody>
          <a:bodyPr lIns="0" tIns="0" rIns="0" bIns="0" rtlCol="0" anchor="t">
            <a:spAutoFit/>
          </a:bodyPr>
          <a:lstStyle/>
          <a:p>
            <a:pPr algn="ctr">
              <a:lnSpc>
                <a:spcPts val="1236"/>
              </a:lnSpc>
            </a:pPr>
            <a:r>
              <a:rPr lang="en-US" sz="1200" b="1">
                <a:solidFill>
                  <a:srgbClr val="000000"/>
                </a:solidFill>
                <a:latin typeface="The Seasons Bold"/>
                <a:ea typeface="The Seasons Bold"/>
                <a:cs typeface="The Seasons Bold"/>
                <a:sym typeface="The Seasons Bold"/>
              </a:rPr>
              <a:t>TACTICS TO REFERENCE:</a:t>
            </a:r>
          </a:p>
        </p:txBody>
      </p:sp>
      <p:sp>
        <p:nvSpPr>
          <p:cNvPr id="45" name="TextBox 45"/>
          <p:cNvSpPr txBox="1"/>
          <p:nvPr/>
        </p:nvSpPr>
        <p:spPr>
          <a:xfrm>
            <a:off x="3998483" y="6028920"/>
            <a:ext cx="2627102" cy="127635"/>
          </a:xfrm>
          <a:prstGeom prst="rect">
            <a:avLst/>
          </a:prstGeom>
        </p:spPr>
        <p:txBody>
          <a:bodyPr lIns="0" tIns="0" rIns="0" bIns="0" rtlCol="0" anchor="t">
            <a:spAutoFit/>
          </a:bodyPr>
          <a:lstStyle/>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See detail in packet</a:t>
            </a:r>
          </a:p>
        </p:txBody>
      </p:sp>
      <p:sp>
        <p:nvSpPr>
          <p:cNvPr id="46" name="TextBox 46"/>
          <p:cNvSpPr txBox="1"/>
          <p:nvPr/>
        </p:nvSpPr>
        <p:spPr>
          <a:xfrm>
            <a:off x="1143552" y="8061077"/>
            <a:ext cx="2627102" cy="536575"/>
          </a:xfrm>
          <a:prstGeom prst="rect">
            <a:avLst/>
          </a:prstGeom>
        </p:spPr>
        <p:txBody>
          <a:bodyPr lIns="0" tIns="0" rIns="0" bIns="0" rtlCol="0" anchor="t">
            <a:spAutoFit/>
          </a:bodyPr>
          <a:lstStyle/>
          <a:p>
            <a:pPr algn="ctr">
              <a:lnSpc>
                <a:spcPts val="1099"/>
              </a:lnSpc>
            </a:pPr>
            <a:r>
              <a:rPr lang="en-US" sz="999">
                <a:solidFill>
                  <a:srgbClr val="000000"/>
                </a:solidFill>
                <a:latin typeface="Montserrat"/>
                <a:ea typeface="Montserrat"/>
                <a:cs typeface="Montserrat"/>
                <a:sym typeface="Montserrat"/>
              </a:rPr>
              <a:t>Social media is a mandatory presence for awareness these days. If you are able, have multiple people and accounts send messages across social media.</a:t>
            </a:r>
          </a:p>
        </p:txBody>
      </p:sp>
      <p:sp>
        <p:nvSpPr>
          <p:cNvPr id="47" name="TextBox 47"/>
          <p:cNvSpPr txBox="1"/>
          <p:nvPr/>
        </p:nvSpPr>
        <p:spPr>
          <a:xfrm>
            <a:off x="1176585" y="8702427"/>
            <a:ext cx="2501865" cy="192596"/>
          </a:xfrm>
          <a:prstGeom prst="rect">
            <a:avLst/>
          </a:prstGeom>
        </p:spPr>
        <p:txBody>
          <a:bodyPr lIns="0" tIns="0" rIns="0" bIns="0" rtlCol="0" anchor="t">
            <a:spAutoFit/>
          </a:bodyPr>
          <a:lstStyle/>
          <a:p>
            <a:pPr algn="ctr">
              <a:lnSpc>
                <a:spcPts val="1236"/>
              </a:lnSpc>
            </a:pPr>
            <a:r>
              <a:rPr lang="en-US" sz="1200" b="1">
                <a:solidFill>
                  <a:srgbClr val="000000"/>
                </a:solidFill>
                <a:latin typeface="The Seasons Bold"/>
                <a:ea typeface="The Seasons Bold"/>
                <a:cs typeface="The Seasons Bold"/>
                <a:sym typeface="The Seasons Bold"/>
              </a:rPr>
              <a:t>TACTICS TO REFERENCE:</a:t>
            </a:r>
          </a:p>
        </p:txBody>
      </p:sp>
      <p:sp>
        <p:nvSpPr>
          <p:cNvPr id="48" name="TextBox 48"/>
          <p:cNvSpPr txBox="1"/>
          <p:nvPr/>
        </p:nvSpPr>
        <p:spPr>
          <a:xfrm>
            <a:off x="1143552" y="8961697"/>
            <a:ext cx="2627102" cy="127635"/>
          </a:xfrm>
          <a:prstGeom prst="rect">
            <a:avLst/>
          </a:prstGeom>
        </p:spPr>
        <p:txBody>
          <a:bodyPr lIns="0" tIns="0" rIns="0" bIns="0" rtlCol="0" anchor="t">
            <a:spAutoFit/>
          </a:bodyPr>
          <a:lstStyle/>
          <a:p>
            <a:pPr marL="194310" lvl="1" indent="-97155" algn="l">
              <a:lnSpc>
                <a:spcPts val="900"/>
              </a:lnSpc>
              <a:buFont typeface="Arial"/>
              <a:buChar char="•"/>
            </a:pPr>
            <a:r>
              <a:rPr lang="en-US" sz="900" dirty="0">
                <a:solidFill>
                  <a:srgbClr val="000000"/>
                </a:solidFill>
                <a:latin typeface="Montserrat"/>
                <a:ea typeface="Montserrat"/>
                <a:cs typeface="Montserrat"/>
                <a:sym typeface="Montserrat"/>
              </a:rPr>
              <a:t>See detail in packet</a:t>
            </a:r>
          </a:p>
        </p:txBody>
      </p:sp>
      <p:sp>
        <p:nvSpPr>
          <p:cNvPr id="49" name="TextBox 49"/>
          <p:cNvSpPr txBox="1"/>
          <p:nvPr/>
        </p:nvSpPr>
        <p:spPr>
          <a:xfrm>
            <a:off x="4023026" y="8392511"/>
            <a:ext cx="2627102" cy="282129"/>
          </a:xfrm>
          <a:prstGeom prst="rect">
            <a:avLst/>
          </a:prstGeom>
        </p:spPr>
        <p:txBody>
          <a:bodyPr lIns="0" tIns="0" rIns="0" bIns="0" rtlCol="0" anchor="t">
            <a:spAutoFit/>
          </a:bodyPr>
          <a:lstStyle/>
          <a:p>
            <a:pPr marL="171450" indent="-171450">
              <a:lnSpc>
                <a:spcPts val="1099"/>
              </a:lnSpc>
              <a:buFont typeface="Arial" panose="020B0604020202020204" pitchFamily="34" charset="0"/>
              <a:buChar char="•"/>
            </a:pPr>
            <a:r>
              <a:rPr lang="en-US" sz="900" dirty="0">
                <a:solidFill>
                  <a:srgbClr val="000000"/>
                </a:solidFill>
                <a:latin typeface="Montserrat"/>
                <a:ea typeface="Montserrat"/>
                <a:cs typeface="Montserrat"/>
                <a:sym typeface="Montserrat"/>
              </a:rPr>
              <a:t>Historical background and supporting information. </a:t>
            </a:r>
          </a:p>
        </p:txBody>
      </p:sp>
      <p:sp>
        <p:nvSpPr>
          <p:cNvPr id="51" name="AutoShape 51"/>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52" name="TextBox 52"/>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53" name="TextBox 53"/>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07</a:t>
            </a:r>
          </a:p>
        </p:txBody>
      </p:sp>
      <p:sp>
        <p:nvSpPr>
          <p:cNvPr id="54" name="TextBox 54"/>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Freeform 5"/>
          <p:cNvSpPr/>
          <p:nvPr/>
        </p:nvSpPr>
        <p:spPr>
          <a:xfrm>
            <a:off x="4049611" y="1353530"/>
            <a:ext cx="598675" cy="620097"/>
          </a:xfrm>
          <a:custGeom>
            <a:avLst/>
            <a:gdLst/>
            <a:ahLst/>
            <a:cxnLst/>
            <a:rect l="l" t="t" r="r" b="b"/>
            <a:pathLst>
              <a:path w="598675" h="620097">
                <a:moveTo>
                  <a:pt x="0" y="0"/>
                </a:moveTo>
                <a:lnTo>
                  <a:pt x="598675" y="0"/>
                </a:lnTo>
                <a:lnTo>
                  <a:pt x="598675" y="620097"/>
                </a:lnTo>
                <a:lnTo>
                  <a:pt x="0" y="6200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TextBox 6"/>
          <p:cNvSpPr txBox="1"/>
          <p:nvPr/>
        </p:nvSpPr>
        <p:spPr>
          <a:xfrm>
            <a:off x="1142289" y="349364"/>
            <a:ext cx="6413318" cy="546345"/>
          </a:xfrm>
          <a:prstGeom prst="rect">
            <a:avLst/>
          </a:prstGeom>
        </p:spPr>
        <p:txBody>
          <a:bodyPr lIns="0" tIns="0" rIns="0" bIns="0" rtlCol="0" anchor="t">
            <a:spAutoFit/>
          </a:bodyPr>
          <a:lstStyle/>
          <a:p>
            <a:pPr marL="0" lvl="0" indent="0" algn="ctr">
              <a:lnSpc>
                <a:spcPts val="3975"/>
              </a:lnSpc>
              <a:spcBef>
                <a:spcPct val="0"/>
              </a:spcBef>
            </a:pPr>
            <a:r>
              <a:rPr lang="en-US" sz="3397">
                <a:solidFill>
                  <a:srgbClr val="000000"/>
                </a:solidFill>
                <a:latin typeface="The Seasons"/>
                <a:ea typeface="The Seasons"/>
                <a:cs typeface="The Seasons"/>
                <a:sym typeface="The Seasons"/>
              </a:rPr>
              <a:t>GRASSROOTS MOBILIZATION</a:t>
            </a:r>
          </a:p>
        </p:txBody>
      </p:sp>
      <p:sp>
        <p:nvSpPr>
          <p:cNvPr id="7" name="TextBox 7"/>
          <p:cNvSpPr txBox="1"/>
          <p:nvPr/>
        </p:nvSpPr>
        <p:spPr>
          <a:xfrm>
            <a:off x="1308288" y="1083824"/>
            <a:ext cx="5794123" cy="579755"/>
          </a:xfrm>
          <a:prstGeom prst="rect">
            <a:avLst/>
          </a:prstGeom>
        </p:spPr>
        <p:txBody>
          <a:bodyPr lIns="0" tIns="0" rIns="0" bIns="0" rtlCol="0" anchor="t">
            <a:spAutoFit/>
          </a:bodyPr>
          <a:lstStyle/>
          <a:p>
            <a:pPr algn="ctr">
              <a:lnSpc>
                <a:spcPts val="1539"/>
              </a:lnSpc>
            </a:pPr>
            <a:r>
              <a:rPr lang="en-US" sz="1399">
                <a:solidFill>
                  <a:srgbClr val="000000"/>
                </a:solidFill>
                <a:latin typeface="Montserrat"/>
                <a:ea typeface="Montserrat"/>
                <a:cs typeface="Montserrat"/>
                <a:sym typeface="Montserrat"/>
              </a:rPr>
              <a:t>For this campaign to be effective, it is imperative that local voices are heard so  state and federal legislators can understand local and personal impact.</a:t>
            </a:r>
          </a:p>
        </p:txBody>
      </p:sp>
      <p:grpSp>
        <p:nvGrpSpPr>
          <p:cNvPr id="8" name="Group 8"/>
          <p:cNvGrpSpPr/>
          <p:nvPr/>
        </p:nvGrpSpPr>
        <p:grpSpPr>
          <a:xfrm>
            <a:off x="1077384" y="9555974"/>
            <a:ext cx="5689600" cy="271947"/>
            <a:chOff x="0" y="0"/>
            <a:chExt cx="7586133" cy="362596"/>
          </a:xfrm>
        </p:grpSpPr>
        <p:sp>
          <p:nvSpPr>
            <p:cNvPr id="9" name="AutoShape 9"/>
            <p:cNvSpPr/>
            <p:nvPr/>
          </p:nvSpPr>
          <p:spPr>
            <a:xfrm>
              <a:off x="0" y="6350"/>
              <a:ext cx="7586133" cy="0"/>
            </a:xfrm>
            <a:prstGeom prst="line">
              <a:avLst/>
            </a:prstGeom>
            <a:ln w="12700" cap="flat">
              <a:solidFill>
                <a:srgbClr val="D9B343"/>
              </a:solidFill>
              <a:prstDash val="solid"/>
              <a:headEnd type="none" w="sm" len="sm"/>
              <a:tailEnd type="none" w="sm" len="sm"/>
            </a:ln>
          </p:spPr>
          <p:txBody>
            <a:bodyPr/>
            <a:lstStyle/>
            <a:p>
              <a:endParaRPr lang="en-US"/>
            </a:p>
          </p:txBody>
        </p:sp>
        <p:sp>
          <p:nvSpPr>
            <p:cNvPr id="10" name="TextBox 10"/>
            <p:cNvSpPr txBox="1"/>
            <p:nvPr/>
          </p:nvSpPr>
          <p:spPr>
            <a:xfrm>
              <a:off x="0" y="141303"/>
              <a:ext cx="2341308" cy="221293"/>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1" name="TextBox 11"/>
            <p:cNvSpPr txBox="1"/>
            <p:nvPr/>
          </p:nvSpPr>
          <p:spPr>
            <a:xfrm>
              <a:off x="5244825" y="141303"/>
              <a:ext cx="2341308" cy="221293"/>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08</a:t>
              </a:r>
            </a:p>
          </p:txBody>
        </p:sp>
      </p:grpSp>
      <p:grpSp>
        <p:nvGrpSpPr>
          <p:cNvPr id="12" name="Group 12"/>
          <p:cNvGrpSpPr/>
          <p:nvPr/>
        </p:nvGrpSpPr>
        <p:grpSpPr>
          <a:xfrm>
            <a:off x="1399117" y="2437476"/>
            <a:ext cx="2524259" cy="547183"/>
            <a:chOff x="0" y="0"/>
            <a:chExt cx="879916" cy="190739"/>
          </a:xfrm>
        </p:grpSpPr>
        <p:sp>
          <p:nvSpPr>
            <p:cNvPr id="13" name="Freeform 13"/>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14" name="TextBox 14"/>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15" name="Group 15"/>
          <p:cNvGrpSpPr/>
          <p:nvPr/>
        </p:nvGrpSpPr>
        <p:grpSpPr>
          <a:xfrm>
            <a:off x="3939190" y="2430827"/>
            <a:ext cx="3359589" cy="553832"/>
            <a:chOff x="0" y="0"/>
            <a:chExt cx="1171099" cy="193057"/>
          </a:xfrm>
        </p:grpSpPr>
        <p:sp>
          <p:nvSpPr>
            <p:cNvPr id="16" name="Freeform 16"/>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17" name="TextBox 17"/>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18" name="TextBox 18"/>
          <p:cNvSpPr txBox="1"/>
          <p:nvPr/>
        </p:nvSpPr>
        <p:spPr>
          <a:xfrm>
            <a:off x="1785050" y="2558621"/>
            <a:ext cx="1902340" cy="300355"/>
          </a:xfrm>
          <a:prstGeom prst="rect">
            <a:avLst/>
          </a:prstGeom>
        </p:spPr>
        <p:txBody>
          <a:bodyPr lIns="0" tIns="0" rIns="0" bIns="0" rtlCol="0" anchor="t">
            <a:spAutoFit/>
          </a:bodyPr>
          <a:lstStyle/>
          <a:p>
            <a:pPr algn="r">
              <a:lnSpc>
                <a:spcPts val="2239"/>
              </a:lnSpc>
            </a:pPr>
            <a:r>
              <a:rPr lang="en-US" sz="1599" b="1">
                <a:solidFill>
                  <a:srgbClr val="FFFFFF"/>
                </a:solidFill>
                <a:latin typeface="The Seasons Bold"/>
                <a:ea typeface="The Seasons Bold"/>
                <a:cs typeface="The Seasons Bold"/>
                <a:sym typeface="The Seasons Bold"/>
              </a:rPr>
              <a:t>Talking Points</a:t>
            </a:r>
          </a:p>
        </p:txBody>
      </p:sp>
      <p:sp>
        <p:nvSpPr>
          <p:cNvPr id="19" name="TextBox 19"/>
          <p:cNvSpPr txBox="1"/>
          <p:nvPr/>
        </p:nvSpPr>
        <p:spPr>
          <a:xfrm>
            <a:off x="4049611" y="2587196"/>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Pages 9-10</a:t>
            </a:r>
          </a:p>
        </p:txBody>
      </p:sp>
      <p:grpSp>
        <p:nvGrpSpPr>
          <p:cNvPr id="20" name="Group 20"/>
          <p:cNvGrpSpPr/>
          <p:nvPr/>
        </p:nvGrpSpPr>
        <p:grpSpPr>
          <a:xfrm>
            <a:off x="1399117" y="3048458"/>
            <a:ext cx="2524259" cy="547183"/>
            <a:chOff x="0" y="0"/>
            <a:chExt cx="879916" cy="190739"/>
          </a:xfrm>
        </p:grpSpPr>
        <p:sp>
          <p:nvSpPr>
            <p:cNvPr id="21" name="Freeform 21"/>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22" name="TextBox 22"/>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23" name="Group 23"/>
          <p:cNvGrpSpPr/>
          <p:nvPr/>
        </p:nvGrpSpPr>
        <p:grpSpPr>
          <a:xfrm>
            <a:off x="3939190" y="3041809"/>
            <a:ext cx="3359589" cy="553832"/>
            <a:chOff x="0" y="0"/>
            <a:chExt cx="1171099" cy="193057"/>
          </a:xfrm>
        </p:grpSpPr>
        <p:sp>
          <p:nvSpPr>
            <p:cNvPr id="24" name="Freeform 24"/>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25" name="TextBox 25"/>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26" name="TextBox 26"/>
          <p:cNvSpPr txBox="1"/>
          <p:nvPr/>
        </p:nvSpPr>
        <p:spPr>
          <a:xfrm>
            <a:off x="1785050" y="3169603"/>
            <a:ext cx="1902340" cy="292735"/>
          </a:xfrm>
          <a:prstGeom prst="rect">
            <a:avLst/>
          </a:prstGeom>
        </p:spPr>
        <p:txBody>
          <a:bodyPr lIns="0" tIns="0" rIns="0" bIns="0" rtlCol="0" anchor="t">
            <a:spAutoFit/>
          </a:bodyPr>
          <a:lstStyle/>
          <a:p>
            <a:pPr algn="r">
              <a:lnSpc>
                <a:spcPts val="2239"/>
              </a:lnSpc>
            </a:pPr>
            <a:r>
              <a:rPr lang="en-US" sz="1599" b="1">
                <a:solidFill>
                  <a:srgbClr val="FFFFFF"/>
                </a:solidFill>
                <a:latin typeface="The Seasons Bold"/>
                <a:ea typeface="The Seasons Bold"/>
                <a:cs typeface="The Seasons Bold"/>
                <a:sym typeface="The Seasons Bold"/>
              </a:rPr>
              <a:t>Presentation Slides</a:t>
            </a:r>
          </a:p>
        </p:txBody>
      </p:sp>
      <p:sp>
        <p:nvSpPr>
          <p:cNvPr id="27" name="TextBox 27"/>
          <p:cNvSpPr txBox="1"/>
          <p:nvPr/>
        </p:nvSpPr>
        <p:spPr>
          <a:xfrm>
            <a:off x="4049611" y="3198178"/>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Pages 11-12</a:t>
            </a:r>
          </a:p>
        </p:txBody>
      </p:sp>
      <p:grpSp>
        <p:nvGrpSpPr>
          <p:cNvPr id="28" name="Group 28"/>
          <p:cNvGrpSpPr/>
          <p:nvPr/>
        </p:nvGrpSpPr>
        <p:grpSpPr>
          <a:xfrm>
            <a:off x="1399117" y="3665817"/>
            <a:ext cx="2524259" cy="547183"/>
            <a:chOff x="0" y="0"/>
            <a:chExt cx="879916" cy="190739"/>
          </a:xfrm>
        </p:grpSpPr>
        <p:sp>
          <p:nvSpPr>
            <p:cNvPr id="29" name="Freeform 29"/>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30" name="TextBox 30"/>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31" name="Group 31"/>
          <p:cNvGrpSpPr/>
          <p:nvPr/>
        </p:nvGrpSpPr>
        <p:grpSpPr>
          <a:xfrm>
            <a:off x="3939190" y="3659168"/>
            <a:ext cx="3359589" cy="553832"/>
            <a:chOff x="0" y="0"/>
            <a:chExt cx="1171099" cy="193057"/>
          </a:xfrm>
        </p:grpSpPr>
        <p:sp>
          <p:nvSpPr>
            <p:cNvPr id="32" name="Freeform 32"/>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33" name="TextBox 33"/>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34" name="TextBox 34"/>
          <p:cNvSpPr txBox="1"/>
          <p:nvPr/>
        </p:nvSpPr>
        <p:spPr>
          <a:xfrm>
            <a:off x="1785050" y="3748020"/>
            <a:ext cx="1902340" cy="401828"/>
          </a:xfrm>
          <a:prstGeom prst="rect">
            <a:avLst/>
          </a:prstGeom>
        </p:spPr>
        <p:txBody>
          <a:bodyPr lIns="0" tIns="0" rIns="0" bIns="0" rtlCol="0" anchor="t">
            <a:spAutoFit/>
          </a:bodyPr>
          <a:lstStyle/>
          <a:p>
            <a:pPr algn="r">
              <a:lnSpc>
                <a:spcPts val="1455"/>
              </a:lnSpc>
            </a:pPr>
            <a:r>
              <a:rPr lang="en-US" sz="1599" b="1">
                <a:solidFill>
                  <a:srgbClr val="FFFFFF"/>
                </a:solidFill>
                <a:latin typeface="The Seasons Bold"/>
                <a:ea typeface="The Seasons Bold"/>
                <a:cs typeface="The Seasons Bold"/>
                <a:sym typeface="The Seasons Bold"/>
              </a:rPr>
              <a:t>School Board Resolution Template</a:t>
            </a:r>
          </a:p>
        </p:txBody>
      </p:sp>
      <p:sp>
        <p:nvSpPr>
          <p:cNvPr id="35" name="TextBox 35"/>
          <p:cNvSpPr txBox="1"/>
          <p:nvPr/>
        </p:nvSpPr>
        <p:spPr>
          <a:xfrm>
            <a:off x="4049611" y="3815537"/>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 13</a:t>
            </a:r>
          </a:p>
        </p:txBody>
      </p:sp>
      <p:grpSp>
        <p:nvGrpSpPr>
          <p:cNvPr id="36" name="Group 36"/>
          <p:cNvGrpSpPr/>
          <p:nvPr/>
        </p:nvGrpSpPr>
        <p:grpSpPr>
          <a:xfrm>
            <a:off x="3939190" y="4270150"/>
            <a:ext cx="3359589" cy="553832"/>
            <a:chOff x="0" y="0"/>
            <a:chExt cx="1171099" cy="193057"/>
          </a:xfrm>
        </p:grpSpPr>
        <p:sp>
          <p:nvSpPr>
            <p:cNvPr id="37" name="Freeform 37"/>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38" name="TextBox 38"/>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grpSp>
        <p:nvGrpSpPr>
          <p:cNvPr id="39" name="Group 39"/>
          <p:cNvGrpSpPr/>
          <p:nvPr/>
        </p:nvGrpSpPr>
        <p:grpSpPr>
          <a:xfrm>
            <a:off x="1399117" y="4270150"/>
            <a:ext cx="2524259" cy="547183"/>
            <a:chOff x="0" y="0"/>
            <a:chExt cx="879916" cy="190739"/>
          </a:xfrm>
        </p:grpSpPr>
        <p:sp>
          <p:nvSpPr>
            <p:cNvPr id="40" name="Freeform 40"/>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41" name="TextBox 41"/>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sp>
        <p:nvSpPr>
          <p:cNvPr id="42" name="TextBox 42"/>
          <p:cNvSpPr txBox="1"/>
          <p:nvPr/>
        </p:nvSpPr>
        <p:spPr>
          <a:xfrm>
            <a:off x="1785050" y="4354385"/>
            <a:ext cx="1902340" cy="397764"/>
          </a:xfrm>
          <a:prstGeom prst="rect">
            <a:avLst/>
          </a:prstGeom>
        </p:spPr>
        <p:txBody>
          <a:bodyPr lIns="0" tIns="0" rIns="0" bIns="0" rtlCol="0" anchor="t">
            <a:spAutoFit/>
          </a:bodyPr>
          <a:lstStyle/>
          <a:p>
            <a:pPr algn="r">
              <a:lnSpc>
                <a:spcPts val="1487"/>
              </a:lnSpc>
            </a:pPr>
            <a:r>
              <a:rPr lang="en-US" sz="1599" b="1">
                <a:solidFill>
                  <a:srgbClr val="FFFFFF"/>
                </a:solidFill>
                <a:latin typeface="The Seasons Bold"/>
                <a:ea typeface="The Seasons Bold"/>
                <a:cs typeface="The Seasons Bold"/>
                <a:sym typeface="The Seasons Bold"/>
              </a:rPr>
              <a:t>One Minute Video Scripts</a:t>
            </a:r>
          </a:p>
        </p:txBody>
      </p:sp>
      <p:sp>
        <p:nvSpPr>
          <p:cNvPr id="43" name="TextBox 43"/>
          <p:cNvSpPr txBox="1"/>
          <p:nvPr/>
        </p:nvSpPr>
        <p:spPr>
          <a:xfrm>
            <a:off x="4049611" y="4426519"/>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168595"/>
            <a:ext cx="6252720" cy="668655"/>
          </a:xfrm>
          <a:prstGeom prst="rect">
            <a:avLst/>
          </a:prstGeom>
        </p:spPr>
        <p:txBody>
          <a:bodyPr lIns="0" tIns="0" rIns="0" bIns="0" rtlCol="0" anchor="t">
            <a:spAutoFit/>
          </a:bodyPr>
          <a:lstStyle/>
          <a:p>
            <a:pPr algn="ctr">
              <a:lnSpc>
                <a:spcPts val="5040"/>
              </a:lnSpc>
              <a:spcBef>
                <a:spcPct val="0"/>
              </a:spcBef>
            </a:pPr>
            <a:r>
              <a:rPr lang="en-US" sz="3600" b="1" spc="-190">
                <a:solidFill>
                  <a:srgbClr val="10598F"/>
                </a:solidFill>
                <a:latin typeface="The Seasons Bold"/>
                <a:ea typeface="The Seasons Bold"/>
                <a:cs typeface="The Seasons Bold"/>
                <a:sym typeface="The Seasons Bold"/>
              </a:rPr>
              <a:t>Talking Points</a:t>
            </a:r>
          </a:p>
        </p:txBody>
      </p:sp>
      <p:sp>
        <p:nvSpPr>
          <p:cNvPr id="3" name="TextBox 3"/>
          <p:cNvSpPr txBox="1"/>
          <p:nvPr/>
        </p:nvSpPr>
        <p:spPr>
          <a:xfrm>
            <a:off x="316507" y="1492338"/>
            <a:ext cx="7074700" cy="6334619"/>
          </a:xfrm>
          <a:prstGeom prst="rect">
            <a:avLst/>
          </a:prstGeom>
        </p:spPr>
        <p:txBody>
          <a:bodyPr lIns="0" tIns="0" rIns="0" bIns="0" rtlCol="0" anchor="t">
            <a:spAutoFit/>
          </a:bodyPr>
          <a:lstStyle/>
          <a:p>
            <a:pPr algn="l">
              <a:lnSpc>
                <a:spcPts val="1540"/>
              </a:lnSpc>
            </a:pPr>
            <a:r>
              <a:rPr lang="en-US" sz="1100" b="1" dirty="0">
                <a:solidFill>
                  <a:srgbClr val="222444"/>
                </a:solidFill>
                <a:latin typeface="Montserrat Bold"/>
                <a:ea typeface="Montserrat Bold"/>
                <a:cs typeface="Montserrat Bold"/>
                <a:sym typeface="Montserrat Bold"/>
              </a:rPr>
              <a:t>Opening Statement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Thank you for the opportunity to speak today.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I am here on behalf of my district, our students with disabilities, and the families we serve.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are requesting that Congress fulfill its longstanding commitment to fund 40 percent of special education costs under IDEA.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Congress Made a Promise in 1975 - and Has Never Met It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When IDEA was adopted, Congress pledged to pay 40 percent of the cost </a:t>
            </a:r>
            <a:r>
              <a:rPr lang="en-US" sz="1100" dirty="0">
                <a:latin typeface="Montserrat"/>
                <a:ea typeface="Montserrat"/>
                <a:cs typeface="Montserrat"/>
                <a:sym typeface="Montserrat"/>
              </a:rPr>
              <a:t>to educate students to help cover the excess costs </a:t>
            </a:r>
            <a:r>
              <a:rPr lang="en-US" sz="1100" dirty="0">
                <a:solidFill>
                  <a:srgbClr val="222444"/>
                </a:solidFill>
                <a:latin typeface="Montserrat"/>
                <a:ea typeface="Montserrat"/>
                <a:cs typeface="Montserrat"/>
                <a:sym typeface="Montserrat"/>
              </a:rPr>
              <a:t>of special education </a:t>
            </a:r>
            <a:r>
              <a:rPr lang="en-US" sz="1100" dirty="0">
                <a:latin typeface="Montserrat"/>
                <a:ea typeface="Montserrat"/>
                <a:cs typeface="Montserrat"/>
                <a:sym typeface="Montserrat"/>
              </a:rPr>
              <a:t>services</a:t>
            </a:r>
            <a:r>
              <a:rPr lang="en-US" sz="1100" dirty="0">
                <a:solidFill>
                  <a:srgbClr val="222444"/>
                </a:solidFill>
                <a:latin typeface="Montserrat"/>
                <a:ea typeface="Montserrat"/>
                <a:cs typeface="Montserrat"/>
                <a:sym typeface="Montserrat"/>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Today, federal funding covers just </a:t>
            </a:r>
            <a:r>
              <a:rPr lang="en-US" sz="1100" dirty="0">
                <a:latin typeface="Montserrat"/>
                <a:ea typeface="Montserrat"/>
                <a:cs typeface="Montserrat"/>
                <a:sym typeface="Montserrat"/>
              </a:rPr>
              <a:t>10</a:t>
            </a:r>
            <a:r>
              <a:rPr lang="en-US" sz="1100" dirty="0">
                <a:solidFill>
                  <a:srgbClr val="222444"/>
                </a:solidFill>
                <a:latin typeface="Montserrat"/>
                <a:ea typeface="Montserrat"/>
                <a:cs typeface="Montserrat"/>
                <a:sym typeface="Montserrat"/>
              </a:rPr>
              <a:t> percent of those costs.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This shortfall shifts millions of dollars in costs to school districts every year.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The Impact on My District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My district’s annual special education shortfall is [</a:t>
            </a:r>
            <a:r>
              <a:rPr lang="en-US" sz="1100" dirty="0">
                <a:solidFill>
                  <a:srgbClr val="FF0000"/>
                </a:solidFill>
                <a:latin typeface="Montserrat"/>
                <a:ea typeface="Montserrat"/>
                <a:cs typeface="Montserrat"/>
                <a:sym typeface="Montserrat"/>
              </a:rPr>
              <a:t>insert amount</a:t>
            </a:r>
            <a:r>
              <a:rPr lang="en-US" sz="1100" dirty="0">
                <a:solidFill>
                  <a:srgbClr val="222444"/>
                </a:solidFill>
                <a:latin typeface="Montserrat"/>
                <a:ea typeface="Montserrat"/>
                <a:cs typeface="Montserrat"/>
                <a:sym typeface="Montserrat"/>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This means we must divert general education revenue to cover federally mandated services.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These are dollars we should be using to reduce class sizes, update curriculum, hire staff, expand mental health services, and support academic recovery.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The </a:t>
            </a:r>
            <a:r>
              <a:rPr lang="en-US" sz="1100" dirty="0">
                <a:latin typeface="Montserrat"/>
                <a:ea typeface="Montserrat"/>
                <a:cs typeface="Montserrat"/>
                <a:sym typeface="Montserrat"/>
              </a:rPr>
              <a:t>federal funding gap </a:t>
            </a:r>
            <a:r>
              <a:rPr lang="en-US" sz="1100" dirty="0">
                <a:solidFill>
                  <a:srgbClr val="222444"/>
                </a:solidFill>
                <a:latin typeface="Montserrat"/>
                <a:ea typeface="Montserrat"/>
                <a:cs typeface="Montserrat"/>
                <a:sym typeface="Montserrat"/>
              </a:rPr>
              <a:t>grows each year and is becoming structurally unsustainable.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Chronic Underfunding Creates </a:t>
            </a:r>
            <a:r>
              <a:rPr lang="en-US" sz="1100" b="1" strike="sngStrike" dirty="0">
                <a:solidFill>
                  <a:srgbClr val="222444"/>
                </a:solidFill>
                <a:latin typeface="Montserrat Bold"/>
                <a:ea typeface="Montserrat Bold"/>
                <a:cs typeface="Montserrat Bold"/>
                <a:sym typeface="Montserrat Bold"/>
              </a:rPr>
              <a:t>Inequities</a:t>
            </a:r>
            <a:r>
              <a:rPr lang="en-US" sz="1100" b="1" dirty="0">
                <a:solidFill>
                  <a:srgbClr val="222444"/>
                </a:solidFill>
                <a:latin typeface="Montserrat Bold"/>
                <a:ea typeface="Montserrat Bold"/>
                <a:cs typeface="Montserrat Bold"/>
                <a:sym typeface="Montserrat Bold"/>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Rural and property-poor districts carry deeper proportional burdens.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Districts with high special education populations face severe resource constraints.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Students in all programs are affected because districts must reallocate limited dollars to cover the federal shortfall.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Our Schools Deliver High-Quality, Legally Required Services - but Need Federal Support</a:t>
            </a:r>
            <a:r>
              <a:rPr lang="en-US" sz="1100" dirty="0">
                <a:solidFill>
                  <a:srgbClr val="222444"/>
                </a:solidFill>
                <a:latin typeface="Montserrat"/>
                <a:ea typeface="Montserrat"/>
                <a:cs typeface="Montserrat"/>
                <a:sym typeface="Montserrat"/>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state</a:t>
            </a:r>
            <a:r>
              <a:rPr lang="en-US" sz="1100" dirty="0">
                <a:solidFill>
                  <a:srgbClr val="222444"/>
                </a:solidFill>
                <a:latin typeface="Montserrat"/>
                <a:ea typeface="Montserrat"/>
                <a:cs typeface="Montserrat"/>
                <a:sym typeface="Montserrat"/>
              </a:rPr>
              <a:t>] educators are committed to serving students with disabilities with excellence.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Districts provide robust services because IDEA requires it - and because it is the right thing to do. </a:t>
            </a:r>
          </a:p>
          <a:p>
            <a:pPr marL="237491" lvl="1" indent="-118745" algn="l">
              <a:lnSpc>
                <a:spcPts val="1540"/>
              </a:lnSpc>
              <a:buFont typeface="Arial"/>
              <a:buChar char="•"/>
            </a:pPr>
            <a:r>
              <a:rPr lang="en-US" sz="1100" dirty="0">
                <a:latin typeface="Montserrat"/>
                <a:ea typeface="Montserrat"/>
                <a:cs typeface="Montserrat"/>
                <a:sym typeface="Montserrat"/>
              </a:rPr>
              <a:t>Over the past 50 years, the number of students and the intensity of student needs have increased exponentially, going from 3.9 million students in 1975 to 8.3 million students in 2027.</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It is increasingly difficult to fund these services without Congress meeting its obligation.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endParaRPr lang="en-US" sz="1100" dirty="0">
              <a:solidFill>
                <a:srgbClr val="222444"/>
              </a:solidFill>
              <a:latin typeface="Montserrat"/>
              <a:ea typeface="Montserrat"/>
              <a:cs typeface="Montserrat"/>
              <a:sym typeface="Montserrat"/>
            </a:endParaRPr>
          </a:p>
        </p:txBody>
      </p:sp>
      <p:sp>
        <p:nvSpPr>
          <p:cNvPr id="4" name="TextBox 4"/>
          <p:cNvSpPr txBox="1"/>
          <p:nvPr/>
        </p:nvSpPr>
        <p:spPr>
          <a:xfrm>
            <a:off x="530293" y="927164"/>
            <a:ext cx="6860915" cy="337947"/>
          </a:xfrm>
          <a:prstGeom prst="rect">
            <a:avLst/>
          </a:prstGeom>
        </p:spPr>
        <p:txBody>
          <a:bodyPr lIns="0" tIns="0" rIns="0" bIns="0" rtlCol="0" anchor="t">
            <a:spAutoFit/>
          </a:bodyPr>
          <a:lstStyle/>
          <a:p>
            <a:pPr algn="ctr">
              <a:lnSpc>
                <a:spcPts val="1344"/>
              </a:lnSpc>
            </a:pPr>
            <a:r>
              <a:rPr lang="en-US" sz="1400" spc="-74">
                <a:solidFill>
                  <a:srgbClr val="000000"/>
                </a:solidFill>
                <a:latin typeface="Montserrat"/>
                <a:ea typeface="Montserrat"/>
                <a:cs typeface="Montserrat"/>
                <a:sym typeface="Montserrat"/>
              </a:rPr>
              <a:t>For utilization in school board meetings or other public settings.</a:t>
            </a:r>
          </a:p>
          <a:p>
            <a:pPr algn="ctr">
              <a:lnSpc>
                <a:spcPts val="1344"/>
              </a:lnSpc>
            </a:pPr>
            <a:endParaRPr lang="en-US" sz="1400" spc="-74">
              <a:solidFill>
                <a:srgbClr val="000000"/>
              </a:solidFill>
              <a:latin typeface="Montserrat"/>
              <a:ea typeface="Montserrat"/>
              <a:cs typeface="Montserrat"/>
              <a:sym typeface="Montserrat"/>
            </a:endParaRPr>
          </a:p>
        </p:txBody>
      </p:sp>
      <p:sp>
        <p:nvSpPr>
          <p:cNvPr id="5" name="AutoShape 5"/>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6" name="TextBox 6"/>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7" name="TextBox 7"/>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09</a:t>
            </a:r>
          </a:p>
        </p:txBody>
      </p:sp>
      <p:sp>
        <p:nvSpPr>
          <p:cNvPr id="8" name="TextBox 8"/>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149545"/>
            <a:ext cx="6252720" cy="779141"/>
          </a:xfrm>
          <a:prstGeom prst="rect">
            <a:avLst/>
          </a:prstGeom>
        </p:spPr>
        <p:txBody>
          <a:bodyPr lIns="0" tIns="0" rIns="0" bIns="0" rtlCol="0" anchor="t">
            <a:spAutoFit/>
          </a:bodyPr>
          <a:lstStyle/>
          <a:p>
            <a:pPr algn="ctr">
              <a:lnSpc>
                <a:spcPts val="5880"/>
              </a:lnSpc>
              <a:spcBef>
                <a:spcPct val="0"/>
              </a:spcBef>
            </a:pPr>
            <a:r>
              <a:rPr lang="en-US" sz="4200" b="1" spc="-222">
                <a:solidFill>
                  <a:srgbClr val="10598F"/>
                </a:solidFill>
                <a:latin typeface="The Seasons Bold"/>
                <a:ea typeface="The Seasons Bold"/>
                <a:cs typeface="The Seasons Bold"/>
                <a:sym typeface="The Seasons Bold"/>
              </a:rPr>
              <a:t>Talking Points</a:t>
            </a:r>
          </a:p>
        </p:txBody>
      </p:sp>
      <p:sp>
        <p:nvSpPr>
          <p:cNvPr id="3" name="TextBox 3"/>
          <p:cNvSpPr txBox="1"/>
          <p:nvPr/>
        </p:nvSpPr>
        <p:spPr>
          <a:xfrm>
            <a:off x="455743" y="1483424"/>
            <a:ext cx="6860915" cy="6142259"/>
          </a:xfrm>
          <a:prstGeom prst="rect">
            <a:avLst/>
          </a:prstGeom>
        </p:spPr>
        <p:txBody>
          <a:bodyPr lIns="0" tIns="0" rIns="0" bIns="0" rtlCol="0" anchor="t">
            <a:spAutoFit/>
          </a:bodyPr>
          <a:lstStyle/>
          <a:p>
            <a:pPr algn="l">
              <a:lnSpc>
                <a:spcPts val="1540"/>
              </a:lnSpc>
            </a:pPr>
            <a:r>
              <a:rPr lang="en-US" sz="1100" b="1" dirty="0">
                <a:solidFill>
                  <a:srgbClr val="222444"/>
                </a:solidFill>
                <a:latin typeface="Montserrat Bold"/>
                <a:ea typeface="Montserrat Bold"/>
                <a:cs typeface="Montserrat Bold"/>
                <a:sym typeface="Montserrat Bold"/>
              </a:rPr>
              <a:t>What We Are Asking Congress to Do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Enact a multi-year glide path to reach the 40 percent federal share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Increase IDEA appropriations each year until the 40 percent promise is fulfilled.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Protect IDEA from across-the-board cuts.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Reaffirm Congress’s commitment to students with disabilities and the schools that serve them.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What Full Federal Funding Would Mean for My District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could reduce our </a:t>
            </a:r>
            <a:r>
              <a:rPr lang="en-US" sz="1100" dirty="0">
                <a:latin typeface="Montserrat"/>
                <a:ea typeface="Montserrat"/>
                <a:cs typeface="Montserrat"/>
                <a:sym typeface="Montserrat"/>
              </a:rPr>
              <a:t>subsidy of the federal shortfall </a:t>
            </a:r>
            <a:r>
              <a:rPr lang="en-US" sz="1100" dirty="0">
                <a:solidFill>
                  <a:srgbClr val="222444"/>
                </a:solidFill>
                <a:latin typeface="Montserrat"/>
                <a:ea typeface="Montserrat"/>
                <a:cs typeface="Montserrat"/>
                <a:sym typeface="Montserrat"/>
              </a:rPr>
              <a:t>and stabilize our budget.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could increase classroom supports, mental health services, and intervention programs.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could hire and retain more specialized staff.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could limit or avoid local levy increases.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could improve</a:t>
            </a:r>
            <a:r>
              <a:rPr lang="en-US" sz="1100" strike="sngStrike" dirty="0">
                <a:solidFill>
                  <a:srgbClr val="222444"/>
                </a:solidFill>
                <a:latin typeface="Montserrat"/>
                <a:ea typeface="Montserrat"/>
                <a:cs typeface="Montserrat"/>
                <a:sym typeface="Montserrat"/>
              </a:rPr>
              <a:t> </a:t>
            </a:r>
            <a:r>
              <a:rPr lang="en-US" sz="1100" dirty="0">
                <a:solidFill>
                  <a:srgbClr val="222444"/>
                </a:solidFill>
                <a:latin typeface="Montserrat"/>
                <a:ea typeface="Montserrat"/>
                <a:cs typeface="Montserrat"/>
                <a:sym typeface="Montserrat"/>
              </a:rPr>
              <a:t>across our district.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This Is Not a Partisan Issue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Fully funding IDEA is a bipartisan, multi-generational commitment.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Every congressional session - regardless of majority control - has fallen short.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This is about keeping a promise to students, families, and communities.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The Fiscal Ask Is Reasonable and Achievable</a:t>
            </a:r>
            <a:r>
              <a:rPr lang="en-US" sz="1100" dirty="0">
                <a:solidFill>
                  <a:srgbClr val="222444"/>
                </a:solidFill>
                <a:latin typeface="Montserrat"/>
                <a:ea typeface="Montserrat"/>
                <a:cs typeface="Montserrat"/>
                <a:sym typeface="Montserrat"/>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A predictable federal funding ramp </a:t>
            </a:r>
            <a:r>
              <a:rPr lang="en-US" sz="1100" dirty="0">
                <a:latin typeface="Montserrat"/>
                <a:ea typeface="Montserrat"/>
                <a:cs typeface="Montserrat"/>
                <a:sym typeface="Montserrat"/>
              </a:rPr>
              <a:t>up</a:t>
            </a:r>
            <a:r>
              <a:rPr lang="en-US" sz="1100" dirty="0">
                <a:solidFill>
                  <a:srgbClr val="222444"/>
                </a:solidFill>
                <a:latin typeface="Montserrat"/>
                <a:ea typeface="Montserrat"/>
                <a:cs typeface="Montserrat"/>
                <a:sym typeface="Montserrat"/>
              </a:rPr>
              <a:t> would allow Congress to reach the 40 percent level.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The return on investment is significant: stable budgets, stronger outcomes.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b="1" dirty="0">
                <a:solidFill>
                  <a:srgbClr val="222444"/>
                </a:solidFill>
                <a:latin typeface="Montserrat Bold"/>
                <a:ea typeface="Montserrat Bold"/>
                <a:cs typeface="Montserrat Bold"/>
                <a:sym typeface="Montserrat Bold"/>
              </a:rPr>
              <a:t>Closing Message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Students with disabilities deserve the services Congress promised.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Districts cannot continue subsidizing federal underfunding at the expense of general education.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Congress has an opportunity - right now - to fix a 50-year-old problem.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We respectfully urge you to support full IDEA funding and help deliver on the 40 percent promise. </a:t>
            </a:r>
          </a:p>
          <a:p>
            <a:pPr algn="l">
              <a:lnSpc>
                <a:spcPts val="1540"/>
              </a:lnSpc>
            </a:pPr>
            <a:endParaRPr lang="en-US" sz="1100" dirty="0">
              <a:solidFill>
                <a:srgbClr val="222444"/>
              </a:solidFill>
              <a:latin typeface="Montserrat"/>
              <a:ea typeface="Montserrat"/>
              <a:cs typeface="Montserrat"/>
              <a:sym typeface="Montserrat"/>
            </a:endParaRPr>
          </a:p>
        </p:txBody>
      </p:sp>
      <p:sp>
        <p:nvSpPr>
          <p:cNvPr id="4" name="TextBox 4"/>
          <p:cNvSpPr txBox="1"/>
          <p:nvPr/>
        </p:nvSpPr>
        <p:spPr>
          <a:xfrm>
            <a:off x="530293" y="927164"/>
            <a:ext cx="6860915" cy="176022"/>
          </a:xfrm>
          <a:prstGeom prst="rect">
            <a:avLst/>
          </a:prstGeom>
        </p:spPr>
        <p:txBody>
          <a:bodyPr lIns="0" tIns="0" rIns="0" bIns="0" rtlCol="0" anchor="t">
            <a:spAutoFit/>
          </a:bodyPr>
          <a:lstStyle/>
          <a:p>
            <a:pPr algn="ctr">
              <a:lnSpc>
                <a:spcPts val="1344"/>
              </a:lnSpc>
            </a:pPr>
            <a:r>
              <a:rPr lang="en-US" sz="1400" spc="-74">
                <a:solidFill>
                  <a:srgbClr val="000000"/>
                </a:solidFill>
                <a:latin typeface="Montserrat"/>
                <a:ea typeface="Montserrat"/>
                <a:cs typeface="Montserrat"/>
                <a:sym typeface="Montserrat"/>
              </a:rPr>
              <a:t>For utilization in school board meetings or other public settings.</a:t>
            </a:r>
          </a:p>
        </p:txBody>
      </p:sp>
      <p:sp>
        <p:nvSpPr>
          <p:cNvPr id="5" name="AutoShape 5"/>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6" name="TextBox 6"/>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7" name="TextBox 7"/>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125" y="296739"/>
            <a:ext cx="6252720" cy="668650"/>
          </a:xfrm>
          <a:prstGeom prst="rect">
            <a:avLst/>
          </a:prstGeom>
        </p:spPr>
        <p:txBody>
          <a:bodyPr lIns="0" tIns="0" rIns="0" bIns="0" rtlCol="0" anchor="t">
            <a:spAutoFit/>
          </a:bodyPr>
          <a:lstStyle/>
          <a:p>
            <a:pPr algn="ctr">
              <a:lnSpc>
                <a:spcPts val="5040"/>
              </a:lnSpc>
              <a:spcBef>
                <a:spcPct val="0"/>
              </a:spcBef>
            </a:pPr>
            <a:r>
              <a:rPr lang="en-US" sz="3600" b="1" spc="-190" dirty="0">
                <a:solidFill>
                  <a:srgbClr val="10598F"/>
                </a:solidFill>
                <a:latin typeface="The Seasons Bold"/>
                <a:ea typeface="The Seasons Bold"/>
                <a:cs typeface="The Seasons Bold"/>
                <a:sym typeface="The Seasons Bold"/>
              </a:rPr>
              <a:t>Presentation Outline</a:t>
            </a:r>
          </a:p>
        </p:txBody>
      </p:sp>
      <p:graphicFrame>
        <p:nvGraphicFramePr>
          <p:cNvPr id="3" name="Table 3"/>
          <p:cNvGraphicFramePr>
            <a:graphicFrameLocks noGrp="1"/>
          </p:cNvGraphicFramePr>
          <p:nvPr>
            <p:extLst>
              <p:ext uri="{D42A27DB-BD31-4B8C-83A1-F6EECF244321}">
                <p14:modId xmlns:p14="http://schemas.microsoft.com/office/powerpoint/2010/main" val="1389167037"/>
              </p:ext>
            </p:extLst>
          </p:nvPr>
        </p:nvGraphicFramePr>
        <p:xfrm>
          <a:off x="213804" y="1981200"/>
          <a:ext cx="7265365" cy="6991926"/>
        </p:xfrm>
        <a:graphic>
          <a:graphicData uri="http://schemas.openxmlformats.org/drawingml/2006/table">
            <a:tbl>
              <a:tblPr/>
              <a:tblGrid>
                <a:gridCol w="1769368">
                  <a:extLst>
                    <a:ext uri="{9D8B030D-6E8A-4147-A177-3AD203B41FA5}">
                      <a16:colId xmlns:a16="http://schemas.microsoft.com/office/drawing/2014/main" val="20000"/>
                    </a:ext>
                  </a:extLst>
                </a:gridCol>
                <a:gridCol w="5495997">
                  <a:extLst>
                    <a:ext uri="{9D8B030D-6E8A-4147-A177-3AD203B41FA5}">
                      <a16:colId xmlns:a16="http://schemas.microsoft.com/office/drawing/2014/main" val="20001"/>
                    </a:ext>
                  </a:extLst>
                </a:gridCol>
              </a:tblGrid>
              <a:tr h="335021">
                <a:tc>
                  <a:txBody>
                    <a:bodyPr/>
                    <a:lstStyle/>
                    <a:p>
                      <a:pPr algn="ctr">
                        <a:lnSpc>
                          <a:spcPts val="1679"/>
                        </a:lnSpc>
                        <a:defRPr/>
                      </a:pPr>
                      <a:r>
                        <a:rPr lang="en-US" sz="1200" b="1">
                          <a:solidFill>
                            <a:srgbClr val="FFFFFF"/>
                          </a:solidFill>
                          <a:latin typeface="The Seasons Bold"/>
                          <a:ea typeface="The Seasons Bold"/>
                          <a:cs typeface="The Seasons Bold"/>
                          <a:sym typeface="The Seasons Bold"/>
                        </a:rPr>
                        <a:t>Slide and Title </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10598F"/>
                    </a:solidFill>
                  </a:tcPr>
                </a:tc>
                <a:tc>
                  <a:txBody>
                    <a:bodyPr/>
                    <a:lstStyle/>
                    <a:p>
                      <a:pPr algn="ctr">
                        <a:lnSpc>
                          <a:spcPts val="1679"/>
                        </a:lnSpc>
                        <a:defRPr/>
                      </a:pPr>
                      <a:r>
                        <a:rPr lang="en-US" sz="1200" b="1">
                          <a:solidFill>
                            <a:srgbClr val="FFFFFF"/>
                          </a:solidFill>
                          <a:latin typeface="The Seasons Bold"/>
                          <a:ea typeface="The Seasons Bold"/>
                          <a:cs typeface="The Seasons Bold"/>
                          <a:sym typeface="The Seasons Bold"/>
                        </a:rPr>
                        <a:t>Suggested Content</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10598F"/>
                    </a:solidFill>
                  </a:tcPr>
                </a:tc>
                <a:extLst>
                  <a:ext uri="{0D108BD9-81ED-4DB2-BD59-A6C34878D82A}">
                    <a16:rowId xmlns:a16="http://schemas.microsoft.com/office/drawing/2014/main" val="10000"/>
                  </a:ext>
                </a:extLst>
              </a:tr>
              <a:tr h="429769">
                <a:tc>
                  <a:txBody>
                    <a:bodyPr/>
                    <a:lstStyle/>
                    <a:p>
                      <a:pPr algn="ctr">
                        <a:lnSpc>
                          <a:spcPts val="1540"/>
                        </a:lnSpc>
                        <a:defRPr/>
                      </a:pPr>
                      <a:r>
                        <a:rPr lang="en-US" sz="1100">
                          <a:solidFill>
                            <a:srgbClr val="000000"/>
                          </a:solidFill>
                          <a:latin typeface="Montserrat"/>
                          <a:ea typeface="Montserrat"/>
                          <a:cs typeface="Montserrat"/>
                          <a:sym typeface="Montserrat"/>
                        </a:rPr>
                        <a:t>Slide 1 - Title Slide</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40 by 2040 — Still Waiting:</a:t>
                      </a:r>
                      <a:endParaRPr lang="en-US" sz="1100" dirty="0"/>
                    </a:p>
                    <a:p>
                      <a:pPr algn="l">
                        <a:lnSpc>
                          <a:spcPts val="1540"/>
                        </a:lnSpc>
                      </a:pPr>
                      <a:r>
                        <a:rPr lang="en-US" sz="1100" dirty="0">
                          <a:solidFill>
                            <a:srgbClr val="000000"/>
                          </a:solidFill>
                          <a:latin typeface="Montserrat"/>
                          <a:ea typeface="Montserrat"/>
                          <a:cs typeface="Montserrat"/>
                          <a:sym typeface="Montserrat"/>
                        </a:rPr>
                        <a:t>The Federal IDEA Funding Promise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Advocacy Campaign [</a:t>
                      </a:r>
                      <a:r>
                        <a:rPr lang="en-US" sz="1100" dirty="0">
                          <a:solidFill>
                            <a:srgbClr val="FF0000"/>
                          </a:solidFill>
                          <a:latin typeface="Montserrat"/>
                          <a:ea typeface="Montserrat"/>
                          <a:cs typeface="Montserrat"/>
                          <a:sym typeface="Montserrat"/>
                        </a:rPr>
                        <a:t>Insert date]</a:t>
                      </a:r>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02794">
                <a:tc>
                  <a:txBody>
                    <a:bodyPr/>
                    <a:lstStyle/>
                    <a:p>
                      <a:pPr algn="ctr">
                        <a:lnSpc>
                          <a:spcPts val="1540"/>
                        </a:lnSpc>
                        <a:defRPr/>
                      </a:pPr>
                      <a:r>
                        <a:rPr lang="en-US" sz="1100">
                          <a:solidFill>
                            <a:srgbClr val="000000"/>
                          </a:solidFill>
                          <a:latin typeface="Montserrat"/>
                          <a:ea typeface="Montserrat"/>
                          <a:cs typeface="Montserrat"/>
                          <a:sym typeface="Montserrat"/>
                        </a:rPr>
                        <a:t>Slide 2 - Why We Are Here</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Congress promised in 1975 to fund 40 percent of special education costs under IDEA.</a:t>
                      </a:r>
                      <a:endParaRPr lang="en-US" sz="1100" dirty="0"/>
                    </a:p>
                    <a:p>
                      <a:pPr algn="l">
                        <a:lnSpc>
                          <a:spcPts val="1540"/>
                        </a:lnSpc>
                      </a:pPr>
                      <a:r>
                        <a:rPr lang="en-US" sz="1100" dirty="0">
                          <a:solidFill>
                            <a:srgbClr val="000000"/>
                          </a:solidFill>
                          <a:latin typeface="Montserrat"/>
                          <a:ea typeface="Montserrat"/>
                          <a:cs typeface="Montserrat"/>
                          <a:sym typeface="Montserrat"/>
                        </a:rPr>
                        <a:t>Today, schools receive just </a:t>
                      </a:r>
                      <a:r>
                        <a:rPr lang="en-US" sz="1100" dirty="0">
                          <a:solidFill>
                            <a:schemeClr val="tx1"/>
                          </a:solidFill>
                          <a:latin typeface="Montserrat"/>
                          <a:ea typeface="Montserrat"/>
                          <a:cs typeface="Montserrat"/>
                          <a:sym typeface="Montserrat"/>
                        </a:rPr>
                        <a:t>10</a:t>
                      </a:r>
                      <a:r>
                        <a:rPr lang="en-US" sz="1100" dirty="0">
                          <a:solidFill>
                            <a:srgbClr val="FF0000"/>
                          </a:solidFill>
                          <a:latin typeface="Montserrat"/>
                          <a:ea typeface="Montserrat"/>
                          <a:cs typeface="Montserrat"/>
                          <a:sym typeface="Montserrat"/>
                        </a:rPr>
                        <a:t> </a:t>
                      </a:r>
                      <a:r>
                        <a:rPr lang="en-US" sz="1100" dirty="0">
                          <a:solidFill>
                            <a:srgbClr val="000000"/>
                          </a:solidFill>
                          <a:latin typeface="Montserrat"/>
                          <a:ea typeface="Montserrat"/>
                          <a:cs typeface="Montserrat"/>
                          <a:sym typeface="Montserrat"/>
                        </a:rPr>
                        <a:t>percent. The result: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districts collectively cover over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amount</a:t>
                      </a:r>
                      <a:r>
                        <a:rPr lang="en-US" sz="1100" dirty="0">
                          <a:solidFill>
                            <a:srgbClr val="000000"/>
                          </a:solidFill>
                          <a:latin typeface="Montserrat"/>
                          <a:ea typeface="Montserrat"/>
                          <a:cs typeface="Montserrat"/>
                          <a:sym typeface="Montserrat"/>
                        </a:rPr>
                        <a:t>] annually </a:t>
                      </a:r>
                      <a:r>
                        <a:rPr lang="en-US" sz="1100" dirty="0">
                          <a:solidFill>
                            <a:schemeClr val="tx1"/>
                          </a:solidFill>
                          <a:latin typeface="Montserrat"/>
                          <a:ea typeface="Montserrat"/>
                          <a:cs typeface="Montserrat"/>
                          <a:sym typeface="Montserrat"/>
                        </a:rPr>
                        <a:t>to cover the federal funding shortfall.</a:t>
                      </a:r>
                      <a:r>
                        <a:rPr lang="en-US" sz="1100" dirty="0">
                          <a:solidFill>
                            <a:srgbClr val="000000"/>
                          </a:solidFill>
                          <a:latin typeface="Montserrat"/>
                          <a:ea typeface="Montserrat"/>
                          <a:cs typeface="Montserrat"/>
                          <a:sym typeface="Montserrat"/>
                        </a:rPr>
                        <a:t> This campaign demands that </a:t>
                      </a:r>
                      <a:r>
                        <a:rPr lang="en-US" sz="1100" dirty="0">
                          <a:solidFill>
                            <a:schemeClr val="tx1"/>
                          </a:solidFill>
                          <a:latin typeface="Montserrat"/>
                          <a:ea typeface="Montserrat"/>
                          <a:cs typeface="Montserrat"/>
                          <a:sym typeface="Montserrat"/>
                        </a:rPr>
                        <a:t>C</a:t>
                      </a:r>
                      <a:r>
                        <a:rPr lang="en-US" sz="1100" dirty="0">
                          <a:solidFill>
                            <a:srgbClr val="000000"/>
                          </a:solidFill>
                          <a:latin typeface="Montserrat"/>
                          <a:ea typeface="Montserrat"/>
                          <a:cs typeface="Montserrat"/>
                          <a:sym typeface="Montserrat"/>
                        </a:rPr>
                        <a:t>ongress fulfill its commitment.</a:t>
                      </a:r>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11785">
                <a:tc>
                  <a:txBody>
                    <a:bodyPr/>
                    <a:lstStyle/>
                    <a:p>
                      <a:pPr algn="ctr">
                        <a:lnSpc>
                          <a:spcPts val="1540"/>
                        </a:lnSpc>
                        <a:defRPr/>
                      </a:pPr>
                      <a:r>
                        <a:rPr lang="en-US" sz="1100">
                          <a:solidFill>
                            <a:srgbClr val="000000"/>
                          </a:solidFill>
                          <a:latin typeface="Montserrat"/>
                          <a:ea typeface="Montserrat"/>
                          <a:cs typeface="Montserrat"/>
                          <a:sym typeface="Montserrat"/>
                        </a:rPr>
                        <a:t>Slide 3 - The IDEA Promise</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IDEA became law in 1975 with a federal commitment to fund 40% of </a:t>
                      </a:r>
                      <a:endParaRPr lang="en-US" sz="1100" dirty="0"/>
                    </a:p>
                    <a:p>
                      <a:pPr algn="l">
                        <a:lnSpc>
                          <a:spcPts val="1540"/>
                        </a:lnSpc>
                      </a:pPr>
                      <a:r>
                        <a:rPr lang="en-US" sz="1100" dirty="0">
                          <a:solidFill>
                            <a:srgbClr val="000000"/>
                          </a:solidFill>
                          <a:latin typeface="Montserrat"/>
                          <a:ea typeface="Montserrat"/>
                          <a:cs typeface="Montserrat"/>
                          <a:sym typeface="Montserrat"/>
                        </a:rPr>
                        <a:t>excess special education costs. Actual funding has never</a:t>
                      </a:r>
                      <a:r>
                        <a:rPr lang="en-US" sz="1100" dirty="0">
                          <a:solidFill>
                            <a:srgbClr val="FF0000"/>
                          </a:solidFill>
                          <a:latin typeface="Montserrat"/>
                          <a:ea typeface="Montserrat"/>
                          <a:cs typeface="Montserrat"/>
                          <a:sym typeface="Montserrat"/>
                        </a:rPr>
                        <a:t> </a:t>
                      </a:r>
                      <a:r>
                        <a:rPr lang="en-US" sz="1100" dirty="0">
                          <a:solidFill>
                            <a:schemeClr val="tx1"/>
                          </a:solidFill>
                          <a:latin typeface="Montserrat"/>
                          <a:ea typeface="Montserrat"/>
                          <a:cs typeface="Montserrat"/>
                          <a:sym typeface="Montserrat"/>
                        </a:rPr>
                        <a:t>reached this promise. </a:t>
                      </a:r>
                      <a:r>
                        <a:rPr lang="en-US" sz="1100" dirty="0">
                          <a:solidFill>
                            <a:srgbClr val="000000"/>
                          </a:solidFill>
                          <a:latin typeface="Montserrat"/>
                          <a:ea typeface="Montserrat"/>
                          <a:cs typeface="Montserrat"/>
                          <a:sym typeface="Montserrat"/>
                        </a:rPr>
                        <a:t>Federal shortfalls force districts to subsidize mandated services from general education funds.</a:t>
                      </a:r>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11785">
                <a:tc>
                  <a:txBody>
                    <a:bodyPr/>
                    <a:lstStyle/>
                    <a:p>
                      <a:pPr algn="ctr">
                        <a:lnSpc>
                          <a:spcPts val="1540"/>
                        </a:lnSpc>
                        <a:defRPr/>
                      </a:pPr>
                      <a:r>
                        <a:rPr lang="en-US" sz="1100">
                          <a:solidFill>
                            <a:srgbClr val="000000"/>
                          </a:solidFill>
                          <a:latin typeface="Montserrat"/>
                          <a:ea typeface="Montserrat"/>
                          <a:cs typeface="Montserrat"/>
                          <a:sym typeface="Montserrat"/>
                        </a:rPr>
                        <a:t>Slide 4 - Why It Matters for [insert]</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State</a:t>
                      </a:r>
                      <a:r>
                        <a:rPr lang="en-US" sz="1100" dirty="0">
                          <a:solidFill>
                            <a:srgbClr val="000000"/>
                          </a:solidFill>
                          <a:latin typeface="Montserrat"/>
                          <a:ea typeface="Montserrat"/>
                          <a:cs typeface="Montserrat"/>
                          <a:sym typeface="Montserrat"/>
                        </a:rPr>
                        <a:t>] districts are legally required to provide services, regardless of funding gaps. Statewide </a:t>
                      </a:r>
                      <a:r>
                        <a:rPr lang="en-US" sz="1100" dirty="0">
                          <a:solidFill>
                            <a:schemeClr val="tx1"/>
                          </a:solidFill>
                          <a:latin typeface="Montserrat"/>
                          <a:ea typeface="Montserrat"/>
                          <a:cs typeface="Montserrat"/>
                          <a:sym typeface="Montserrat"/>
                        </a:rPr>
                        <a:t>contributions to cover the funding gap </a:t>
                      </a:r>
                      <a:r>
                        <a:rPr lang="en-US" sz="1100">
                          <a:solidFill>
                            <a:srgbClr val="000000"/>
                          </a:solidFill>
                          <a:latin typeface="Montserrat"/>
                          <a:ea typeface="Montserrat"/>
                          <a:cs typeface="Montserrat"/>
                          <a:sym typeface="Montserrat"/>
                        </a:rPr>
                        <a:t>now exceed </a:t>
                      </a: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amount</a:t>
                      </a:r>
                      <a:r>
                        <a:rPr lang="en-US" sz="1100" dirty="0">
                          <a:solidFill>
                            <a:srgbClr val="000000"/>
                          </a:solidFill>
                          <a:latin typeface="Montserrat"/>
                          <a:ea typeface="Montserrat"/>
                          <a:cs typeface="Montserrat"/>
                          <a:sym typeface="Montserrat"/>
                        </a:rPr>
                        <a:t>]. Rural and property-poor districts are disproportionately impacted. Every dollar shifted to special education is a dollar pulled from general education.</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29769">
                <a:tc>
                  <a:txBody>
                    <a:bodyPr/>
                    <a:lstStyle/>
                    <a:p>
                      <a:pPr algn="ctr">
                        <a:lnSpc>
                          <a:spcPts val="1540"/>
                        </a:lnSpc>
                        <a:defRPr/>
                      </a:pPr>
                      <a:r>
                        <a:rPr lang="en-US" sz="1100">
                          <a:solidFill>
                            <a:srgbClr val="000000"/>
                          </a:solidFill>
                          <a:latin typeface="Montserrat"/>
                          <a:ea typeface="Montserrat"/>
                          <a:cs typeface="Montserrat"/>
                          <a:sym typeface="Montserrat"/>
                        </a:rPr>
                        <a:t>Slide 5 - The Impact on School Districts</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Larger class sizes, Delayed curriculum updates, Fewer mental health supports, Staff reductions, Increased reliance on local levies, Structural budget deficits.</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29769">
                <a:tc>
                  <a:txBody>
                    <a:bodyPr/>
                    <a:lstStyle/>
                    <a:p>
                      <a:pPr algn="ctr">
                        <a:lnSpc>
                          <a:spcPts val="1540"/>
                        </a:lnSpc>
                        <a:defRPr/>
                      </a:pPr>
                      <a:r>
                        <a:rPr lang="en-US" sz="1100">
                          <a:solidFill>
                            <a:srgbClr val="000000"/>
                          </a:solidFill>
                          <a:latin typeface="Montserrat"/>
                          <a:ea typeface="Montserrat"/>
                          <a:cs typeface="Montserrat"/>
                          <a:sym typeface="Montserrat"/>
                        </a:rPr>
                        <a:t>Slide 6 - The Campaign Goal</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To secure bipartisan federal commitment to meet the 40% IDEA funding promise- through a multi-year glide path.</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29769">
                <a:tc>
                  <a:txBody>
                    <a:bodyPr/>
                    <a:lstStyle/>
                    <a:p>
                      <a:pPr algn="ctr">
                        <a:lnSpc>
                          <a:spcPts val="1540"/>
                        </a:lnSpc>
                        <a:defRPr/>
                      </a:pPr>
                      <a:r>
                        <a:rPr lang="en-US" sz="1100">
                          <a:solidFill>
                            <a:srgbClr val="000000"/>
                          </a:solidFill>
                          <a:latin typeface="Montserrat"/>
                          <a:ea typeface="Montserrat"/>
                          <a:cs typeface="Montserrat"/>
                          <a:sym typeface="Montserrat"/>
                        </a:rPr>
                        <a:t>Slide 7 - Core Campaign</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a:solidFill>
                            <a:srgbClr val="000000"/>
                          </a:solidFill>
                          <a:latin typeface="Montserrat"/>
                          <a:ea typeface="Montserrat"/>
                          <a:cs typeface="Montserrat"/>
                          <a:sym typeface="Montserrat"/>
                        </a:rPr>
                        <a:t>Congress promised. Students are waiting. Districts are subsidizing. It’s time for Congress to fund what it required.</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811785">
                <a:tc>
                  <a:txBody>
                    <a:bodyPr/>
                    <a:lstStyle/>
                    <a:p>
                      <a:pPr algn="ctr">
                        <a:lnSpc>
                          <a:spcPts val="1540"/>
                        </a:lnSpc>
                        <a:defRPr/>
                      </a:pPr>
                      <a:r>
                        <a:rPr lang="en-US" sz="1100">
                          <a:solidFill>
                            <a:srgbClr val="000000"/>
                          </a:solidFill>
                          <a:latin typeface="Montserrat"/>
                          <a:ea typeface="Montserrat"/>
                          <a:cs typeface="Montserrat"/>
                          <a:sym typeface="Montserrat"/>
                        </a:rPr>
                        <a:t>Slide 8 - Key Policy Requests</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1. Enact a federal funding ramp to reach 40% IDEA funding. 2. Protect IDEA from future cuts. 3. Provide predictable, formula-driven allocations.</a:t>
                      </a:r>
                      <a:endParaRPr lang="en-US" sz="1100" strike="sngStrike"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20777">
                <a:tc>
                  <a:txBody>
                    <a:bodyPr/>
                    <a:lstStyle/>
                    <a:p>
                      <a:pPr algn="ctr">
                        <a:lnSpc>
                          <a:spcPts val="1540"/>
                        </a:lnSpc>
                        <a:defRPr/>
                      </a:pPr>
                      <a:r>
                        <a:rPr lang="en-US" sz="1100" dirty="0">
                          <a:solidFill>
                            <a:srgbClr val="000000"/>
                          </a:solidFill>
                          <a:latin typeface="Montserrat"/>
                          <a:ea typeface="Montserrat"/>
                          <a:cs typeface="Montserrat"/>
                          <a:sym typeface="Montserrat"/>
                        </a:rPr>
                        <a:t>Slide 9 -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amount</a:t>
                      </a:r>
                      <a:r>
                        <a:rPr lang="en-US" sz="1100" dirty="0">
                          <a:solidFill>
                            <a:srgbClr val="000000"/>
                          </a:solidFill>
                          <a:latin typeface="Montserrat"/>
                          <a:ea typeface="Montserrat"/>
                          <a:cs typeface="Montserrat"/>
                          <a:sym typeface="Montserrat"/>
                        </a:rPr>
                        <a:t>] Evidence - The </a:t>
                      </a:r>
                      <a:r>
                        <a:rPr lang="en-US" sz="1100" strike="noStrike" dirty="0">
                          <a:solidFill>
                            <a:schemeClr val="tx1"/>
                          </a:solidFill>
                          <a:latin typeface="Montserrat"/>
                          <a:ea typeface="Montserrat"/>
                          <a:cs typeface="Montserrat"/>
                          <a:sym typeface="Montserrat"/>
                        </a:rPr>
                        <a:t>Federal Funding Shortfall</a:t>
                      </a:r>
                      <a:endParaRPr lang="en-US" sz="1100" strike="sngStrike" dirty="0">
                        <a:solidFill>
                          <a:schemeClr val="tx1"/>
                        </a:solidFill>
                      </a:endParaRPr>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Statewide: more than [</a:t>
                      </a:r>
                      <a:r>
                        <a:rPr lang="en-US" sz="1100" dirty="0">
                          <a:solidFill>
                            <a:srgbClr val="FF0000"/>
                          </a:solidFill>
                          <a:latin typeface="Montserrat"/>
                          <a:ea typeface="Montserrat"/>
                          <a:cs typeface="Montserrat"/>
                          <a:sym typeface="Montserrat"/>
                        </a:rPr>
                        <a:t>insert amount</a:t>
                      </a:r>
                      <a:r>
                        <a:rPr lang="en-US" sz="1100" dirty="0">
                          <a:solidFill>
                            <a:srgbClr val="000000"/>
                          </a:solidFill>
                          <a:latin typeface="Montserrat"/>
                          <a:ea typeface="Montserrat"/>
                          <a:cs typeface="Montserrat"/>
                          <a:sym typeface="Montserrat"/>
                        </a:rPr>
                        <a:t>]. Regular education is the payer of last resort. Without federal relief, the shortfall grows each year.</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620777">
                <a:tc>
                  <a:txBody>
                    <a:bodyPr/>
                    <a:lstStyle/>
                    <a:p>
                      <a:pPr algn="ctr">
                        <a:lnSpc>
                          <a:spcPts val="1540"/>
                        </a:lnSpc>
                        <a:defRPr/>
                      </a:pPr>
                      <a:r>
                        <a:rPr lang="en-US" sz="1100">
                          <a:solidFill>
                            <a:srgbClr val="000000"/>
                          </a:solidFill>
                          <a:latin typeface="Montserrat"/>
                          <a:ea typeface="Montserrat"/>
                          <a:cs typeface="Montserrat"/>
                          <a:sym typeface="Montserrat"/>
                        </a:rPr>
                        <a:t>Slide 10 - Congressional Asks</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We urge Congress to: Cosponsor IDEA </a:t>
                      </a:r>
                      <a:r>
                        <a:rPr lang="en-US" sz="1100" dirty="0">
                          <a:solidFill>
                            <a:schemeClr val="tx1"/>
                          </a:solidFill>
                          <a:latin typeface="Montserrat"/>
                          <a:ea typeface="Montserrat"/>
                          <a:cs typeface="Montserrat"/>
                          <a:sym typeface="Montserrat"/>
                        </a:rPr>
                        <a:t>Full Funding </a:t>
                      </a:r>
                      <a:r>
                        <a:rPr lang="en-US" sz="1100" dirty="0">
                          <a:solidFill>
                            <a:srgbClr val="000000"/>
                          </a:solidFill>
                          <a:latin typeface="Montserrat"/>
                          <a:ea typeface="Montserrat"/>
                          <a:cs typeface="Montserrat"/>
                          <a:sym typeface="Montserrat"/>
                        </a:rPr>
                        <a:t>bill</a:t>
                      </a:r>
                      <a:r>
                        <a:rPr lang="en-US" sz="1100" strike="sngStrike" dirty="0">
                          <a:solidFill>
                            <a:srgbClr val="000000"/>
                          </a:solidFill>
                          <a:latin typeface="Montserrat"/>
                          <a:ea typeface="Montserrat"/>
                          <a:cs typeface="Montserrat"/>
                          <a:sym typeface="Montserrat"/>
                        </a:rPr>
                        <a:t>s</a:t>
                      </a:r>
                      <a:r>
                        <a:rPr lang="en-US" sz="1100" dirty="0">
                          <a:solidFill>
                            <a:srgbClr val="000000"/>
                          </a:solidFill>
                          <a:latin typeface="Montserrat"/>
                          <a:ea typeface="Montserrat"/>
                          <a:cs typeface="Montserrat"/>
                          <a:sym typeface="Montserrat"/>
                        </a:rPr>
                        <a:t>. Support </a:t>
                      </a:r>
                      <a:r>
                        <a:rPr lang="en-US" sz="1100" dirty="0">
                          <a:solidFill>
                            <a:schemeClr val="tx1"/>
                          </a:solidFill>
                          <a:latin typeface="Montserrat"/>
                          <a:ea typeface="Montserrat"/>
                          <a:cs typeface="Montserrat"/>
                          <a:sym typeface="Montserrat"/>
                        </a:rPr>
                        <a:t>annual </a:t>
                      </a:r>
                      <a:r>
                        <a:rPr lang="en-US" sz="1100" dirty="0">
                          <a:solidFill>
                            <a:srgbClr val="000000"/>
                          </a:solidFill>
                          <a:latin typeface="Montserrat"/>
                          <a:ea typeface="Montserrat"/>
                          <a:cs typeface="Montserrat"/>
                          <a:sym typeface="Montserrat"/>
                        </a:rPr>
                        <a:t>appropriations that increase IDEA </a:t>
                      </a:r>
                      <a:r>
                        <a:rPr lang="en-US" sz="1100" dirty="0">
                          <a:solidFill>
                            <a:schemeClr val="tx1"/>
                          </a:solidFill>
                          <a:latin typeface="Montserrat"/>
                          <a:ea typeface="Montserrat"/>
                          <a:cs typeface="Montserrat"/>
                          <a:sym typeface="Montserrat"/>
                        </a:rPr>
                        <a:t>funding to 40 percent on a ten-year glide path. </a:t>
                      </a:r>
                      <a:r>
                        <a:rPr lang="en-US" sz="1100" dirty="0">
                          <a:solidFill>
                            <a:srgbClr val="000000"/>
                          </a:solidFill>
                          <a:latin typeface="Montserrat"/>
                          <a:ea typeface="Montserrat"/>
                          <a:cs typeface="Montserrat"/>
                          <a:sym typeface="Montserrat"/>
                        </a:rPr>
                        <a:t>Commit publicly to honoring the 40% promise</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4" name="TextBox 4"/>
          <p:cNvSpPr txBox="1"/>
          <p:nvPr/>
        </p:nvSpPr>
        <p:spPr>
          <a:xfrm>
            <a:off x="416028" y="1131217"/>
            <a:ext cx="6860915" cy="337947"/>
          </a:xfrm>
          <a:prstGeom prst="rect">
            <a:avLst/>
          </a:prstGeom>
        </p:spPr>
        <p:txBody>
          <a:bodyPr lIns="0" tIns="0" rIns="0" bIns="0" rtlCol="0" anchor="t">
            <a:spAutoFit/>
          </a:bodyPr>
          <a:lstStyle/>
          <a:p>
            <a:pPr algn="ctr">
              <a:lnSpc>
                <a:spcPts val="1344"/>
              </a:lnSpc>
            </a:pPr>
            <a:r>
              <a:rPr lang="en-US" sz="1400" spc="-74" dirty="0">
                <a:solidFill>
                  <a:srgbClr val="000000"/>
                </a:solidFill>
                <a:latin typeface="Montserrat"/>
                <a:ea typeface="Montserrat"/>
                <a:cs typeface="Montserrat"/>
                <a:sym typeface="Montserrat"/>
              </a:rPr>
              <a:t>Pick and choose what you need for your state. We recommend no more than 10 -12 slides for any presentation.</a:t>
            </a:r>
          </a:p>
        </p:txBody>
      </p:sp>
      <p:sp>
        <p:nvSpPr>
          <p:cNvPr id="5" name="AutoShape 5"/>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6" name="TextBox 6"/>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7" name="TextBox 7"/>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631301025"/>
              </p:ext>
            </p:extLst>
          </p:nvPr>
        </p:nvGraphicFramePr>
        <p:xfrm>
          <a:off x="253517" y="1812121"/>
          <a:ext cx="7265365" cy="7103016"/>
        </p:xfrm>
        <a:graphic>
          <a:graphicData uri="http://schemas.openxmlformats.org/drawingml/2006/table">
            <a:tbl>
              <a:tblPr/>
              <a:tblGrid>
                <a:gridCol w="1769368">
                  <a:extLst>
                    <a:ext uri="{9D8B030D-6E8A-4147-A177-3AD203B41FA5}">
                      <a16:colId xmlns:a16="http://schemas.microsoft.com/office/drawing/2014/main" val="20000"/>
                    </a:ext>
                  </a:extLst>
                </a:gridCol>
                <a:gridCol w="5495997">
                  <a:extLst>
                    <a:ext uri="{9D8B030D-6E8A-4147-A177-3AD203B41FA5}">
                      <a16:colId xmlns:a16="http://schemas.microsoft.com/office/drawing/2014/main" val="20001"/>
                    </a:ext>
                  </a:extLst>
                </a:gridCol>
              </a:tblGrid>
              <a:tr h="335022">
                <a:tc>
                  <a:txBody>
                    <a:bodyPr/>
                    <a:lstStyle/>
                    <a:p>
                      <a:pPr algn="ctr">
                        <a:lnSpc>
                          <a:spcPts val="1679"/>
                        </a:lnSpc>
                        <a:defRPr/>
                      </a:pPr>
                      <a:r>
                        <a:rPr lang="en-US" sz="1200" b="1">
                          <a:solidFill>
                            <a:srgbClr val="FFFFFF"/>
                          </a:solidFill>
                          <a:latin typeface="The Seasons Bold"/>
                          <a:ea typeface="The Seasons Bold"/>
                          <a:cs typeface="The Seasons Bold"/>
                          <a:sym typeface="The Seasons Bold"/>
                        </a:rPr>
                        <a:t>Slide and Title </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10598F"/>
                    </a:solidFill>
                  </a:tcPr>
                </a:tc>
                <a:tc>
                  <a:txBody>
                    <a:bodyPr/>
                    <a:lstStyle/>
                    <a:p>
                      <a:pPr algn="ctr">
                        <a:lnSpc>
                          <a:spcPts val="1679"/>
                        </a:lnSpc>
                        <a:defRPr/>
                      </a:pPr>
                      <a:r>
                        <a:rPr lang="en-US" sz="1200" b="1">
                          <a:solidFill>
                            <a:srgbClr val="FFFFFF"/>
                          </a:solidFill>
                          <a:latin typeface="The Seasons Bold"/>
                          <a:ea typeface="The Seasons Bold"/>
                          <a:cs typeface="The Seasons Bold"/>
                          <a:sym typeface="The Seasons Bold"/>
                        </a:rPr>
                        <a:t>Suggested Content</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10598F"/>
                    </a:solidFill>
                  </a:tcPr>
                </a:tc>
                <a:extLst>
                  <a:ext uri="{0D108BD9-81ED-4DB2-BD59-A6C34878D82A}">
                    <a16:rowId xmlns:a16="http://schemas.microsoft.com/office/drawing/2014/main" val="10000"/>
                  </a:ext>
                </a:extLst>
              </a:tr>
              <a:tr h="544376">
                <a:tc>
                  <a:txBody>
                    <a:bodyPr/>
                    <a:lstStyle/>
                    <a:p>
                      <a:pPr algn="ctr">
                        <a:lnSpc>
                          <a:spcPts val="1540"/>
                        </a:lnSpc>
                        <a:defRPr/>
                      </a:pPr>
                      <a:r>
                        <a:rPr lang="en-US" sz="1100" dirty="0">
                          <a:solidFill>
                            <a:srgbClr val="000000"/>
                          </a:solidFill>
                          <a:latin typeface="Montserrat"/>
                          <a:ea typeface="Montserrat"/>
                          <a:cs typeface="Montserrat"/>
                          <a:sym typeface="Montserrat"/>
                        </a:rPr>
                        <a:t>Slide 11 - Storytelling Why It’s Essential</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a:solidFill>
                            <a:srgbClr val="000000"/>
                          </a:solidFill>
                          <a:latin typeface="Montserrat"/>
                          <a:ea typeface="Montserrat"/>
                          <a:cs typeface="Montserrat"/>
                          <a:sym typeface="Montserrat"/>
                        </a:rPr>
                        <a:t>Congress acts when stories meet data: Student success stories, District fiscal impact, Superintendent narrative, Parent perspective, Staff recruitment &amp; retention impact</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4376">
                <a:tc>
                  <a:txBody>
                    <a:bodyPr/>
                    <a:lstStyle/>
                    <a:p>
                      <a:pPr algn="ctr">
                        <a:lnSpc>
                          <a:spcPts val="1540"/>
                        </a:lnSpc>
                        <a:defRPr/>
                      </a:pPr>
                      <a:r>
                        <a:rPr lang="en-US" sz="1100" dirty="0">
                          <a:solidFill>
                            <a:srgbClr val="000000"/>
                          </a:solidFill>
                          <a:latin typeface="Montserrat"/>
                          <a:ea typeface="Montserrat"/>
                          <a:cs typeface="Montserrat"/>
                          <a:sym typeface="Montserrat"/>
                        </a:rPr>
                        <a:t>Slide 12: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 School Boards Association</a:t>
                      </a:r>
                      <a:r>
                        <a:rPr lang="en-US" sz="1100" dirty="0">
                          <a:solidFill>
                            <a:srgbClr val="000000"/>
                          </a:solidFill>
                          <a:latin typeface="Montserrat"/>
                          <a:ea typeface="Montserrat"/>
                          <a:cs typeface="Montserrat"/>
                          <a:sym typeface="Montserrat"/>
                        </a:rPr>
                        <a:t>] Role</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Statewide coordination of advocacy: Unified district messaging, Federal delegation engagement, Data and communications toolkit, Coalition partnerships (COSSBA, NSBA, </a:t>
                      </a:r>
                      <a:r>
                        <a:rPr lang="en-US" sz="1100" dirty="0">
                          <a:solidFill>
                            <a:schemeClr val="tx1"/>
                          </a:solidFill>
                          <a:latin typeface="Montserrat"/>
                          <a:ea typeface="Montserrat"/>
                          <a:cs typeface="Montserrat"/>
                          <a:sym typeface="Montserrat"/>
                        </a:rPr>
                        <a:t>NREA</a:t>
                      </a:r>
                      <a:r>
                        <a:rPr lang="en-US" sz="1100" dirty="0">
                          <a:solidFill>
                            <a:srgbClr val="000000"/>
                          </a:solidFill>
                          <a:latin typeface="Montserrat"/>
                          <a:ea typeface="Montserrat"/>
                          <a:cs typeface="Montserrat"/>
                          <a:sym typeface="Montserrat"/>
                        </a:rPr>
                        <a:t>, AASA)</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4376">
                <a:tc>
                  <a:txBody>
                    <a:bodyPr/>
                    <a:lstStyle/>
                    <a:p>
                      <a:pPr algn="ctr">
                        <a:lnSpc>
                          <a:spcPts val="1540"/>
                        </a:lnSpc>
                        <a:defRPr/>
                      </a:pPr>
                      <a:r>
                        <a:rPr lang="en-US" sz="1100" dirty="0">
                          <a:solidFill>
                            <a:srgbClr val="000000"/>
                          </a:solidFill>
                          <a:latin typeface="Montserrat"/>
                          <a:ea typeface="Montserrat"/>
                          <a:cs typeface="Montserrat"/>
                          <a:sym typeface="Montserrat"/>
                        </a:rPr>
                        <a:t>Slide 13: Week of Action</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A targeted, coordinated push including: Email campaigns, Social media, Superintendent op-eds, Board resolutions, Congressional call-in days, Media briefings</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44376">
                <a:tc>
                  <a:txBody>
                    <a:bodyPr/>
                    <a:lstStyle/>
                    <a:p>
                      <a:pPr algn="ctr">
                        <a:lnSpc>
                          <a:spcPts val="1540"/>
                        </a:lnSpc>
                        <a:defRPr/>
                      </a:pPr>
                      <a:r>
                        <a:rPr lang="en-US" sz="1100">
                          <a:solidFill>
                            <a:srgbClr val="000000"/>
                          </a:solidFill>
                          <a:latin typeface="Montserrat"/>
                          <a:ea typeface="Montserrat"/>
                          <a:cs typeface="Montserrat"/>
                          <a:sym typeface="Montserrat"/>
                        </a:rPr>
                        <a:t>Slide 14: Tools for School Districts</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 School Board Association</a:t>
                      </a:r>
                      <a:r>
                        <a:rPr lang="en-US" sz="1100" dirty="0">
                          <a:solidFill>
                            <a:srgbClr val="000000"/>
                          </a:solidFill>
                          <a:latin typeface="Montserrat"/>
                          <a:ea typeface="Montserrat"/>
                          <a:cs typeface="Montserrat"/>
                          <a:sym typeface="Montserrat"/>
                        </a:rPr>
                        <a:t>] will provide: District </a:t>
                      </a:r>
                      <a:r>
                        <a:rPr lang="en-US" sz="1100" dirty="0">
                          <a:solidFill>
                            <a:schemeClr val="tx1"/>
                          </a:solidFill>
                          <a:latin typeface="Montserrat"/>
                          <a:ea typeface="Montserrat"/>
                          <a:cs typeface="Montserrat"/>
                          <a:sym typeface="Montserrat"/>
                        </a:rPr>
                        <a:t>Federal Funding Shortfall</a:t>
                      </a:r>
                      <a:r>
                        <a:rPr lang="en-US" sz="1100" strike="noStrike" dirty="0">
                          <a:solidFill>
                            <a:schemeClr val="tx1"/>
                          </a:solidFill>
                          <a:latin typeface="Montserrat"/>
                          <a:ea typeface="Montserrat"/>
                          <a:cs typeface="Montserrat"/>
                          <a:sym typeface="Montserrat"/>
                        </a:rPr>
                        <a:t> fact </a:t>
                      </a:r>
                      <a:r>
                        <a:rPr lang="en-US" sz="1100" dirty="0">
                          <a:solidFill>
                            <a:schemeClr val="tx1"/>
                          </a:solidFill>
                          <a:latin typeface="Montserrat"/>
                          <a:ea typeface="Montserrat"/>
                          <a:cs typeface="Montserrat"/>
                          <a:sym typeface="Montserrat"/>
                        </a:rPr>
                        <a:t>sheets</a:t>
                      </a:r>
                      <a:r>
                        <a:rPr lang="en-US" sz="1100" dirty="0">
                          <a:solidFill>
                            <a:srgbClr val="000000"/>
                          </a:solidFill>
                          <a:latin typeface="Montserrat"/>
                          <a:ea typeface="Montserrat"/>
                          <a:cs typeface="Montserrat"/>
                          <a:sym typeface="Montserrat"/>
                        </a:rPr>
                        <a:t>, Template letters to Congress, Storytelling guide, Social media toolkit, Advocacy one-pager, Video scripts, Board resolution template</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97183">
                <a:tc>
                  <a:txBody>
                    <a:bodyPr/>
                    <a:lstStyle/>
                    <a:p>
                      <a:pPr algn="ctr">
                        <a:lnSpc>
                          <a:spcPts val="1540"/>
                        </a:lnSpc>
                        <a:defRPr/>
                      </a:pPr>
                      <a:r>
                        <a:rPr lang="en-US" sz="1100">
                          <a:solidFill>
                            <a:srgbClr val="000000"/>
                          </a:solidFill>
                          <a:latin typeface="Montserrat"/>
                          <a:ea typeface="Montserrat"/>
                          <a:cs typeface="Montserrat"/>
                          <a:sym typeface="Montserrat"/>
                        </a:rPr>
                        <a:t>Slide 15: How School Boards Can Engage</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Pass the IDEA funding resolution: Meet with your member of Congress, Share local impact stories, Participate in advocacy alerts, Publish op-eds and district-wide messages, Mobilize parent networks</a:t>
                      </a:r>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44376">
                <a:tc>
                  <a:txBody>
                    <a:bodyPr/>
                    <a:lstStyle/>
                    <a:p>
                      <a:pPr algn="ctr">
                        <a:lnSpc>
                          <a:spcPts val="1210"/>
                        </a:lnSpc>
                        <a:defRPr/>
                      </a:pPr>
                      <a:r>
                        <a:rPr lang="en-US" sz="1100">
                          <a:solidFill>
                            <a:srgbClr val="000000"/>
                          </a:solidFill>
                          <a:latin typeface="Montserrat"/>
                          <a:ea typeface="Montserrat"/>
                          <a:cs typeface="Montserrat"/>
                          <a:sym typeface="Montserrat"/>
                        </a:rPr>
                        <a:t>Slide 16: How Superintendents Can Engage</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Lead annual federal briefings with legislators: Provide district-level </a:t>
                      </a:r>
                      <a:r>
                        <a:rPr lang="en-US" sz="1100" strike="noStrike" dirty="0">
                          <a:solidFill>
                            <a:schemeClr val="tx1"/>
                          </a:solidFill>
                          <a:latin typeface="Montserrat"/>
                          <a:ea typeface="Montserrat"/>
                          <a:cs typeface="Montserrat"/>
                          <a:sym typeface="Montserrat"/>
                        </a:rPr>
                        <a:t>federal funding shortfall</a:t>
                      </a:r>
                      <a:r>
                        <a:rPr lang="en-US" sz="1100" dirty="0">
                          <a:solidFill>
                            <a:schemeClr val="tx1"/>
                          </a:solidFill>
                          <a:latin typeface="Montserrat"/>
                          <a:ea typeface="Montserrat"/>
                          <a:cs typeface="Montserrat"/>
                          <a:sym typeface="Montserrat"/>
                        </a:rPr>
                        <a:t> </a:t>
                      </a:r>
                      <a:r>
                        <a:rPr lang="en-US" sz="1100" dirty="0">
                          <a:solidFill>
                            <a:srgbClr val="000000"/>
                          </a:solidFill>
                          <a:latin typeface="Montserrat"/>
                          <a:ea typeface="Montserrat"/>
                          <a:cs typeface="Montserrat"/>
                          <a:sym typeface="Montserrat"/>
                        </a:rPr>
                        <a:t>data, Speak at statewide or national press events, Record short videos for advocacy, Push out campaign materials in district communications</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837247">
                <a:tc>
                  <a:txBody>
                    <a:bodyPr/>
                    <a:lstStyle/>
                    <a:p>
                      <a:pPr algn="ctr">
                        <a:lnSpc>
                          <a:spcPts val="1540"/>
                        </a:lnSpc>
                        <a:defRPr/>
                      </a:pPr>
                      <a:r>
                        <a:rPr lang="en-US" sz="1100">
                          <a:solidFill>
                            <a:srgbClr val="000000"/>
                          </a:solidFill>
                          <a:latin typeface="Montserrat"/>
                          <a:ea typeface="Montserrat"/>
                          <a:cs typeface="Montserrat"/>
                          <a:sym typeface="Montserrat"/>
                        </a:rPr>
                        <a:t>Slide 17: Communications Strategy</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 Press release announcing campaign, Coordinated media op-eds, Testimony at federal briefings, Social media messages, Advocacy landing page with tools and stories, National coalition amplification</a:t>
                      </a:r>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44376">
                <a:tc>
                  <a:txBody>
                    <a:bodyPr/>
                    <a:lstStyle/>
                    <a:p>
                      <a:pPr algn="ctr">
                        <a:lnSpc>
                          <a:spcPts val="1540"/>
                        </a:lnSpc>
                        <a:defRPr/>
                      </a:pPr>
                      <a:r>
                        <a:rPr lang="en-US" sz="1100">
                          <a:solidFill>
                            <a:srgbClr val="000000"/>
                          </a:solidFill>
                          <a:latin typeface="Montserrat"/>
                          <a:ea typeface="Montserrat"/>
                          <a:cs typeface="Montserrat"/>
                          <a:sym typeface="Montserrat"/>
                        </a:rPr>
                        <a:t>Slide 18: The Cost of Inaction</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Without fulfilling the IDEA promise: </a:t>
                      </a:r>
                      <a:r>
                        <a:rPr lang="en-US" sz="1100" dirty="0">
                          <a:solidFill>
                            <a:schemeClr val="tx1"/>
                          </a:solidFill>
                          <a:latin typeface="Montserrat"/>
                          <a:ea typeface="Montserrat"/>
                          <a:cs typeface="Montserrat"/>
                          <a:sym typeface="Montserrat"/>
                        </a:rPr>
                        <a:t>Federal Funding gaps </a:t>
                      </a:r>
                      <a:r>
                        <a:rPr lang="en-US" sz="1100" dirty="0">
                          <a:solidFill>
                            <a:srgbClr val="000000"/>
                          </a:solidFill>
                          <a:latin typeface="Montserrat"/>
                          <a:ea typeface="Montserrat"/>
                          <a:cs typeface="Montserrat"/>
                          <a:sym typeface="Montserrat"/>
                        </a:rPr>
                        <a:t>grow, General education suffers, Staff shortages intensify, Districts face long-term structural instability</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91568">
                <a:tc>
                  <a:txBody>
                    <a:bodyPr/>
                    <a:lstStyle/>
                    <a:p>
                      <a:pPr algn="ctr">
                        <a:lnSpc>
                          <a:spcPts val="1540"/>
                        </a:lnSpc>
                        <a:defRPr/>
                      </a:pPr>
                      <a:r>
                        <a:rPr lang="en-US" sz="1100">
                          <a:solidFill>
                            <a:srgbClr val="000000"/>
                          </a:solidFill>
                          <a:latin typeface="Montserrat"/>
                          <a:ea typeface="Montserrat"/>
                          <a:cs typeface="Montserrat"/>
                          <a:sym typeface="Montserrat"/>
                        </a:rPr>
                        <a:t>Slide 19: The Solution</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a:solidFill>
                            <a:srgbClr val="000000"/>
                          </a:solidFill>
                          <a:latin typeface="Montserrat"/>
                          <a:ea typeface="Montserrat"/>
                          <a:cs typeface="Montserrat"/>
                          <a:sym typeface="Montserrat"/>
                        </a:rPr>
                        <a:t>Congress must: Fund IDEA at 40%, Adopt a steady growth formula, Protect IDEA from cuts, Deliver predictable, sustained funding</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580494">
                <a:tc>
                  <a:txBody>
                    <a:bodyPr/>
                    <a:lstStyle/>
                    <a:p>
                      <a:pPr algn="ctr">
                        <a:lnSpc>
                          <a:spcPts val="1540"/>
                        </a:lnSpc>
                        <a:defRPr/>
                      </a:pPr>
                      <a:r>
                        <a:rPr lang="en-US" sz="1100">
                          <a:solidFill>
                            <a:srgbClr val="000000"/>
                          </a:solidFill>
                          <a:latin typeface="Montserrat"/>
                          <a:ea typeface="Montserrat"/>
                          <a:cs typeface="Montserrat"/>
                          <a:sym typeface="Montserrat"/>
                        </a:rPr>
                        <a:t>Slide 20: The Call to Action</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a:solidFill>
                            <a:srgbClr val="000000"/>
                          </a:solidFill>
                          <a:latin typeface="Montserrat"/>
                          <a:ea typeface="Montserrat"/>
                          <a:cs typeface="Montserrat"/>
                          <a:sym typeface="Montserrat"/>
                        </a:rPr>
                        <a:t>Students with disabilities deserve fully funded services. Districts deserve predictable financial support. Congress must keep its word. “40 by 2040 - Fulfill the IDEA Promise” Let’s finish the job.</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544376">
                <a:tc>
                  <a:txBody>
                    <a:bodyPr/>
                    <a:lstStyle/>
                    <a:p>
                      <a:pPr algn="ctr">
                        <a:lnSpc>
                          <a:spcPts val="1540"/>
                        </a:lnSpc>
                        <a:defRPr/>
                      </a:pPr>
                      <a:r>
                        <a:rPr lang="en-US" sz="1100">
                          <a:solidFill>
                            <a:srgbClr val="000000"/>
                          </a:solidFill>
                          <a:latin typeface="Montserrat"/>
                          <a:ea typeface="Montserrat"/>
                          <a:cs typeface="Montserrat"/>
                          <a:sym typeface="Montserrat"/>
                        </a:rPr>
                        <a:t>Slide 21: Closing Message</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210"/>
                        </a:lnSpc>
                        <a:defRPr/>
                      </a:pPr>
                      <a:r>
                        <a:rPr lang="en-US" sz="1100" dirty="0">
                          <a:solidFill>
                            <a:srgbClr val="000000"/>
                          </a:solidFill>
                          <a:latin typeface="Montserrat"/>
                          <a:ea typeface="Montserrat"/>
                          <a:cs typeface="Montserrat"/>
                          <a:sym typeface="Montserrat"/>
                        </a:rPr>
                        <a:t>This is not a partisan issue. It is a fiscal responsibility issue, and a promise long overdue. Together, we can ensure Congress fulfills IDEA’s historic commitment.</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49168">
                <a:tc>
                  <a:txBody>
                    <a:bodyPr/>
                    <a:lstStyle/>
                    <a:p>
                      <a:pPr algn="ctr">
                        <a:lnSpc>
                          <a:spcPts val="1540"/>
                        </a:lnSpc>
                        <a:defRPr/>
                      </a:pPr>
                      <a:r>
                        <a:rPr lang="en-US" sz="1100">
                          <a:solidFill>
                            <a:srgbClr val="000000"/>
                          </a:solidFill>
                          <a:latin typeface="Montserrat"/>
                          <a:ea typeface="Montserrat"/>
                          <a:cs typeface="Montserrat"/>
                          <a:sym typeface="Montserrat"/>
                        </a:rPr>
                        <a:t>Slide 22: Thank You</a:t>
                      </a:r>
                      <a:endParaRPr lang="en-US" sz="110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tc>
                  <a:txBody>
                    <a:bodyPr/>
                    <a:lstStyle/>
                    <a:p>
                      <a:pPr algn="l">
                        <a:lnSpc>
                          <a:spcPts val="1540"/>
                        </a:lnSpc>
                        <a:defRPr/>
                      </a:pPr>
                      <a:r>
                        <a:rPr lang="en-US" sz="1100" dirty="0">
                          <a:solidFill>
                            <a:srgbClr val="000000"/>
                          </a:solidFill>
                          <a:latin typeface="Montserrat"/>
                          <a:ea typeface="Montserrat"/>
                          <a:cs typeface="Montserrat"/>
                          <a:sym typeface="Montserrat"/>
                        </a:rPr>
                        <a:t>For additional campaign materials or district support, contact: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staff name</a:t>
                      </a:r>
                      <a:r>
                        <a:rPr lang="en-US" sz="1100" dirty="0">
                          <a:solidFill>
                            <a:srgbClr val="000000"/>
                          </a:solidFill>
                          <a:latin typeface="Montserrat"/>
                          <a:ea typeface="Montserrat"/>
                          <a:cs typeface="Montserrat"/>
                          <a:sym typeface="Montserrat"/>
                        </a:rPr>
                        <a:t>]</a:t>
                      </a:r>
                      <a:endParaRPr lang="en-US" sz="1100" dirty="0"/>
                    </a:p>
                  </a:txBody>
                  <a:tcPr marL="0" marR="0" marT="0" marB="0" anchor="ctr">
                    <a:lnL w="17921" cap="flat" cmpd="sng" algn="ctr">
                      <a:solidFill>
                        <a:srgbClr val="D9B343"/>
                      </a:solidFill>
                      <a:prstDash val="solid"/>
                      <a:round/>
                      <a:headEnd type="none" w="med" len="med"/>
                      <a:tailEnd type="none" w="med" len="med"/>
                    </a:lnL>
                    <a:lnR w="17921" cap="flat" cmpd="sng" algn="ctr">
                      <a:solidFill>
                        <a:srgbClr val="D9B343"/>
                      </a:solidFill>
                      <a:prstDash val="solid"/>
                      <a:round/>
                      <a:headEnd type="none" w="med" len="med"/>
                      <a:tailEnd type="none" w="med" len="med"/>
                    </a:lnR>
                    <a:lnT w="17921" cap="flat" cmpd="sng" algn="ctr">
                      <a:solidFill>
                        <a:srgbClr val="D9B343"/>
                      </a:solidFill>
                      <a:prstDash val="solid"/>
                      <a:round/>
                      <a:headEnd type="none" w="med" len="med"/>
                      <a:tailEnd type="none" w="med" len="med"/>
                    </a:lnT>
                    <a:lnB w="17921" cap="flat" cmpd="sng" algn="ctr">
                      <a:solidFill>
                        <a:srgbClr val="D9B343"/>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3" name="TextBox 3"/>
          <p:cNvSpPr txBox="1"/>
          <p:nvPr/>
        </p:nvSpPr>
        <p:spPr>
          <a:xfrm>
            <a:off x="759839" y="290787"/>
            <a:ext cx="6252720" cy="670555"/>
          </a:xfrm>
          <a:prstGeom prst="rect">
            <a:avLst/>
          </a:prstGeom>
        </p:spPr>
        <p:txBody>
          <a:bodyPr lIns="0" tIns="0" rIns="0" bIns="0" rtlCol="0" anchor="t">
            <a:spAutoFit/>
          </a:bodyPr>
          <a:lstStyle/>
          <a:p>
            <a:pPr algn="ctr">
              <a:lnSpc>
                <a:spcPts val="5040"/>
              </a:lnSpc>
              <a:spcBef>
                <a:spcPct val="0"/>
              </a:spcBef>
            </a:pPr>
            <a:r>
              <a:rPr lang="en-US" sz="3600" b="1" spc="-190" dirty="0">
                <a:solidFill>
                  <a:srgbClr val="10598F"/>
                </a:solidFill>
                <a:latin typeface="The Seasons Bold"/>
                <a:ea typeface="The Seasons Bold"/>
                <a:cs typeface="The Seasons Bold"/>
                <a:sym typeface="The Seasons Bold"/>
              </a:rPr>
              <a:t>Presentation Outline, continued</a:t>
            </a:r>
          </a:p>
        </p:txBody>
      </p:sp>
      <p:sp>
        <p:nvSpPr>
          <p:cNvPr id="4" name="AutoShape 4"/>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5" name="TextBox 5"/>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6" name="TextBox 6"/>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12</a:t>
            </a:r>
          </a:p>
        </p:txBody>
      </p:sp>
      <p:sp>
        <p:nvSpPr>
          <p:cNvPr id="7" name="TextBox 7"/>
          <p:cNvSpPr txBox="1"/>
          <p:nvPr/>
        </p:nvSpPr>
        <p:spPr>
          <a:xfrm>
            <a:off x="491726" y="1047630"/>
            <a:ext cx="6860915" cy="337947"/>
          </a:xfrm>
          <a:prstGeom prst="rect">
            <a:avLst/>
          </a:prstGeom>
        </p:spPr>
        <p:txBody>
          <a:bodyPr lIns="0" tIns="0" rIns="0" bIns="0" rtlCol="0" anchor="t">
            <a:spAutoFit/>
          </a:bodyPr>
          <a:lstStyle/>
          <a:p>
            <a:pPr algn="ctr">
              <a:lnSpc>
                <a:spcPts val="1344"/>
              </a:lnSpc>
            </a:pPr>
            <a:r>
              <a:rPr lang="en-US" sz="1400" spc="-74" dirty="0">
                <a:solidFill>
                  <a:srgbClr val="000000"/>
                </a:solidFill>
                <a:latin typeface="Montserrat"/>
                <a:ea typeface="Montserrat"/>
                <a:cs typeface="Montserrat"/>
                <a:sym typeface="Montserrat"/>
              </a:rPr>
              <a:t>Pick and choose what you need for your state. We recommend no more than 10 -12 slides for any presentation.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5743" y="1331729"/>
            <a:ext cx="6860915" cy="8796832"/>
          </a:xfrm>
          <a:prstGeom prst="rect">
            <a:avLst/>
          </a:prstGeom>
        </p:spPr>
        <p:txBody>
          <a:bodyPr lIns="0" tIns="0" rIns="0" bIns="0" rtlCol="0" anchor="t">
            <a:spAutoFit/>
          </a:bodyPr>
          <a:lstStyle/>
          <a:p>
            <a:pPr algn="l">
              <a:lnSpc>
                <a:spcPts val="1540"/>
              </a:lnSpc>
            </a:pPr>
            <a:r>
              <a:rPr lang="en-US" sz="1100" dirty="0">
                <a:solidFill>
                  <a:srgbClr val="222444"/>
                </a:solidFill>
                <a:latin typeface="Montserrat"/>
                <a:ea typeface="Montserrat"/>
                <a:cs typeface="Montserrat"/>
                <a:sym typeface="Montserrat"/>
              </a:rPr>
              <a:t>RESOLUTION NO. ____ </a:t>
            </a:r>
          </a:p>
          <a:p>
            <a:pPr algn="l">
              <a:lnSpc>
                <a:spcPts val="1400"/>
              </a:lnSpc>
            </a:pPr>
            <a:r>
              <a:rPr lang="en-US" sz="1000" dirty="0">
                <a:solidFill>
                  <a:srgbClr val="222444"/>
                </a:solidFill>
                <a:latin typeface="Montserrat"/>
                <a:ea typeface="Montserrat"/>
                <a:cs typeface="Montserrat"/>
                <a:sym typeface="Montserrat"/>
              </a:rPr>
              <a:t>A Resolution of the [</a:t>
            </a:r>
            <a:r>
              <a:rPr lang="en-US" sz="1000" dirty="0">
                <a:solidFill>
                  <a:srgbClr val="FF0000"/>
                </a:solidFill>
                <a:latin typeface="Montserrat"/>
                <a:ea typeface="Montserrat"/>
                <a:cs typeface="Montserrat"/>
                <a:sym typeface="Montserrat"/>
              </a:rPr>
              <a:t>Insert School District Name</a:t>
            </a:r>
            <a:r>
              <a:rPr lang="en-US" sz="1000" dirty="0">
                <a:solidFill>
                  <a:srgbClr val="222444"/>
                </a:solidFill>
                <a:latin typeface="Montserrat"/>
                <a:ea typeface="Montserrat"/>
                <a:cs typeface="Montserrat"/>
                <a:sym typeface="Montserrat"/>
              </a:rPr>
              <a:t>] School Board Urging the United States Congress to Fulfill Its Longstanding Commitment to Fund 40 Percent of Special Education Costs Under the Individuals with Disabilities Education Act (IDEA)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dirty="0">
                <a:solidFill>
                  <a:srgbClr val="222444"/>
                </a:solidFill>
                <a:latin typeface="Montserrat"/>
                <a:ea typeface="Montserrat"/>
                <a:cs typeface="Montserrat"/>
                <a:sym typeface="Montserrat"/>
              </a:rPr>
              <a:t>WHEREAS, the Individuals with Disabilities Education Act (IDEA) was enacted in 1975 to ensure that students with disabilities receive a Free Appropriate Public Education (FAPE); and </a:t>
            </a:r>
          </a:p>
          <a:p>
            <a:pPr algn="l">
              <a:lnSpc>
                <a:spcPts val="1540"/>
              </a:lnSpc>
            </a:pPr>
            <a:r>
              <a:rPr lang="en-US" sz="1100" dirty="0">
                <a:solidFill>
                  <a:srgbClr val="222444"/>
                </a:solidFill>
                <a:latin typeface="Montserrat"/>
                <a:ea typeface="Montserrat"/>
                <a:cs typeface="Montserrat"/>
                <a:sym typeface="Montserrat"/>
              </a:rPr>
              <a:t>WHEREAS, Congress made a clear commitment in IDEA to fund 40 percent of the </a:t>
            </a:r>
            <a:r>
              <a:rPr lang="en-US" sz="1100" dirty="0">
                <a:latin typeface="Montserrat"/>
                <a:ea typeface="Montserrat"/>
                <a:cs typeface="Montserrat"/>
                <a:sym typeface="Montserrat"/>
              </a:rPr>
              <a:t>cost to educate students to help cover the excess costs of </a:t>
            </a:r>
            <a:r>
              <a:rPr lang="en-US" sz="1100" dirty="0">
                <a:solidFill>
                  <a:srgbClr val="222444"/>
                </a:solidFill>
                <a:latin typeface="Montserrat"/>
                <a:ea typeface="Montserrat"/>
                <a:cs typeface="Montserrat"/>
                <a:sym typeface="Montserrat"/>
              </a:rPr>
              <a:t>providing special education services; and </a:t>
            </a:r>
          </a:p>
          <a:p>
            <a:pPr algn="l">
              <a:lnSpc>
                <a:spcPts val="1540"/>
              </a:lnSpc>
            </a:pPr>
            <a:r>
              <a:rPr lang="en-US" sz="1100" dirty="0">
                <a:solidFill>
                  <a:srgbClr val="222444"/>
                </a:solidFill>
                <a:latin typeface="Montserrat"/>
                <a:ea typeface="Montserrat"/>
                <a:cs typeface="Montserrat"/>
                <a:sym typeface="Montserrat"/>
              </a:rPr>
              <a:t>WHEREAS, despite this longstanding promise, federal IDEA funding has consistently fallen far short </a:t>
            </a:r>
            <a:r>
              <a:rPr lang="en-US" sz="1100" dirty="0">
                <a:latin typeface="Montserrat"/>
                <a:ea typeface="Montserrat"/>
                <a:cs typeface="Montserrat"/>
                <a:sym typeface="Montserrat"/>
              </a:rPr>
              <a:t>in 2027 </a:t>
            </a:r>
            <a:r>
              <a:rPr lang="en-US" sz="1100" dirty="0">
                <a:solidFill>
                  <a:srgbClr val="222444"/>
                </a:solidFill>
                <a:latin typeface="Montserrat"/>
                <a:ea typeface="Montserrat"/>
                <a:cs typeface="Montserrat"/>
                <a:sym typeface="Montserrat"/>
              </a:rPr>
              <a:t>providing just 10 percent of the cost—leaving state, local school districts, and taxpayers to subsidize the federal government’s unmet obligation; and </a:t>
            </a:r>
          </a:p>
          <a:p>
            <a:pPr algn="l">
              <a:lnSpc>
                <a:spcPts val="1540"/>
              </a:lnSpc>
            </a:pPr>
            <a:r>
              <a:rPr lang="en-US" sz="1100" dirty="0">
                <a:latin typeface="Montserrat"/>
                <a:ea typeface="Montserrat"/>
                <a:cs typeface="Montserrat"/>
                <a:sym typeface="Montserrat"/>
              </a:rPr>
              <a:t>WHEREAS students covered by IDEA have grown exponentially from 3.7 million in 1975 to 8.3 million students today; and</a:t>
            </a:r>
          </a:p>
          <a:p>
            <a:pPr algn="l">
              <a:lnSpc>
                <a:spcPts val="1540"/>
              </a:lnSpc>
            </a:pPr>
            <a:r>
              <a:rPr lang="en-US" sz="1100" dirty="0">
                <a:solidFill>
                  <a:srgbClr val="222444"/>
                </a:solidFill>
                <a:latin typeface="Montserrat"/>
                <a:ea typeface="Montserrat"/>
                <a:cs typeface="Montserrat"/>
                <a:sym typeface="Montserrat"/>
              </a:rPr>
              <a:t>WHEREAS, [</a:t>
            </a:r>
            <a:r>
              <a:rPr lang="en-US" sz="1100" dirty="0">
                <a:solidFill>
                  <a:srgbClr val="FF0000"/>
                </a:solidFill>
                <a:latin typeface="Montserrat"/>
                <a:ea typeface="Montserrat"/>
                <a:cs typeface="Montserrat"/>
                <a:sym typeface="Montserrat"/>
              </a:rPr>
              <a:t>insert</a:t>
            </a: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222444"/>
                </a:solidFill>
                <a:latin typeface="Montserrat"/>
                <a:ea typeface="Montserrat"/>
                <a:cs typeface="Montserrat"/>
                <a:sym typeface="Montserrat"/>
              </a:rPr>
              <a:t>] school districts collectively face a statewide special education shortfall exceeding [</a:t>
            </a:r>
            <a:r>
              <a:rPr lang="en-US" sz="1100" dirty="0">
                <a:solidFill>
                  <a:srgbClr val="FF0000"/>
                </a:solidFill>
                <a:latin typeface="Montserrat"/>
                <a:ea typeface="Montserrat"/>
                <a:cs typeface="Montserrat"/>
                <a:sym typeface="Montserrat"/>
              </a:rPr>
              <a:t>insert amount</a:t>
            </a:r>
            <a:r>
              <a:rPr lang="en-US" sz="1100" dirty="0">
                <a:solidFill>
                  <a:srgbClr val="222444"/>
                </a:solidFill>
                <a:latin typeface="Montserrat"/>
                <a:ea typeface="Montserrat"/>
                <a:cs typeface="Montserrat"/>
                <a:sym typeface="Montserrat"/>
              </a:rPr>
              <a:t>] million annually, requiring local districts to redirect general education revenues to meet mandated special education needs; and </a:t>
            </a:r>
          </a:p>
          <a:p>
            <a:pPr algn="l">
              <a:lnSpc>
                <a:spcPts val="1540"/>
              </a:lnSpc>
            </a:pPr>
            <a:r>
              <a:rPr lang="en-US" sz="1100" dirty="0">
                <a:solidFill>
                  <a:srgbClr val="222444"/>
                </a:solidFill>
                <a:latin typeface="Montserrat"/>
                <a:ea typeface="Montserrat"/>
                <a:cs typeface="Montserrat"/>
                <a:sym typeface="Montserrat"/>
              </a:rPr>
              <a:t>WHEREAS, the </a:t>
            </a:r>
            <a:r>
              <a:rPr lang="en-US" sz="1100" dirty="0">
                <a:latin typeface="Montserrat"/>
                <a:ea typeface="Montserrat"/>
                <a:cs typeface="Montserrat"/>
                <a:sym typeface="Montserrat"/>
              </a:rPr>
              <a:t>federal funding shortfall </a:t>
            </a:r>
            <a:r>
              <a:rPr lang="en-US" sz="1100" dirty="0">
                <a:solidFill>
                  <a:srgbClr val="222444"/>
                </a:solidFill>
                <a:latin typeface="Montserrat"/>
                <a:ea typeface="Montserrat"/>
                <a:cs typeface="Montserrat"/>
                <a:sym typeface="Montserrat"/>
              </a:rPr>
              <a:t>places significant and increasing pressure on local budgets, widens </a:t>
            </a:r>
            <a:r>
              <a:rPr lang="en-US" sz="1100" dirty="0">
                <a:latin typeface="Montserrat"/>
                <a:ea typeface="Montserrat"/>
                <a:cs typeface="Montserrat"/>
                <a:sym typeface="Montserrat"/>
              </a:rPr>
              <a:t>funding imbalances </a:t>
            </a:r>
            <a:r>
              <a:rPr lang="en-US" sz="1100" dirty="0">
                <a:solidFill>
                  <a:srgbClr val="222444"/>
                </a:solidFill>
                <a:latin typeface="Montserrat"/>
                <a:ea typeface="Montserrat"/>
                <a:cs typeface="Montserrat"/>
                <a:sym typeface="Montserrat"/>
              </a:rPr>
              <a:t>among school districts, undermines general education programs, and forces reductions in staffing, class size initiatives, mental health supports, and other essential student services; and </a:t>
            </a:r>
          </a:p>
          <a:p>
            <a:pPr algn="l">
              <a:lnSpc>
                <a:spcPts val="1540"/>
              </a:lnSpc>
            </a:pPr>
            <a:r>
              <a:rPr lang="en-US" sz="1100" dirty="0">
                <a:solidFill>
                  <a:srgbClr val="222444"/>
                </a:solidFill>
                <a:latin typeface="Montserrat"/>
                <a:ea typeface="Montserrat"/>
                <a:cs typeface="Montserrat"/>
                <a:sym typeface="Montserrat"/>
              </a:rPr>
              <a:t>WHEREAS, fulfilling the federal promise of 40 percent IDEA funding would provide substantial relief to [</a:t>
            </a:r>
            <a:r>
              <a:rPr lang="en-US" sz="1100" dirty="0">
                <a:solidFill>
                  <a:srgbClr val="FF0000"/>
                </a:solidFill>
                <a:latin typeface="Montserrat"/>
                <a:ea typeface="Montserrat"/>
                <a:cs typeface="Montserrat"/>
                <a:sym typeface="Montserrat"/>
              </a:rPr>
              <a:t>insert state</a:t>
            </a:r>
            <a:r>
              <a:rPr lang="en-US" sz="1100" dirty="0">
                <a:solidFill>
                  <a:srgbClr val="222444"/>
                </a:solidFill>
                <a:latin typeface="Montserrat"/>
                <a:ea typeface="Montserrat"/>
                <a:cs typeface="Montserrat"/>
                <a:sym typeface="Montserrat"/>
              </a:rPr>
              <a:t>] school districts, reduce reliance on local levies, stabilize district budgets, and strengthen educational </a:t>
            </a:r>
            <a:r>
              <a:rPr lang="en-US" sz="1100" dirty="0">
                <a:latin typeface="Montserrat"/>
                <a:ea typeface="Montserrat"/>
                <a:cs typeface="Montserrat"/>
                <a:sym typeface="Montserrat"/>
              </a:rPr>
              <a:t>outcomes</a:t>
            </a:r>
            <a:r>
              <a:rPr lang="en-US" sz="1100" dirty="0">
                <a:solidFill>
                  <a:srgbClr val="FF0000"/>
                </a:solidFill>
                <a:latin typeface="Montserrat"/>
                <a:ea typeface="Montserrat"/>
                <a:cs typeface="Montserrat"/>
                <a:sym typeface="Montserrat"/>
              </a:rPr>
              <a:t> </a:t>
            </a:r>
            <a:r>
              <a:rPr lang="en-US" sz="1100" dirty="0">
                <a:solidFill>
                  <a:srgbClr val="222444"/>
                </a:solidFill>
                <a:latin typeface="Montserrat"/>
                <a:ea typeface="Montserrat"/>
                <a:cs typeface="Montserrat"/>
                <a:sym typeface="Montserrat"/>
              </a:rPr>
              <a:t>for all students;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dirty="0">
                <a:solidFill>
                  <a:srgbClr val="222444"/>
                </a:solidFill>
                <a:latin typeface="Montserrat"/>
                <a:ea typeface="Montserrat"/>
                <a:cs typeface="Montserrat"/>
                <a:sym typeface="Montserrat"/>
              </a:rPr>
              <a:t>NOW, THEREFORE, BE IT RESOLVED that the School Board of [</a:t>
            </a:r>
            <a:r>
              <a:rPr lang="en-US" sz="1100" dirty="0">
                <a:solidFill>
                  <a:srgbClr val="FF0000"/>
                </a:solidFill>
                <a:latin typeface="Montserrat"/>
                <a:ea typeface="Montserrat"/>
                <a:cs typeface="Montserrat"/>
                <a:sym typeface="Montserrat"/>
              </a:rPr>
              <a:t>insert</a:t>
            </a: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district</a:t>
            </a:r>
            <a:r>
              <a:rPr lang="en-US" sz="1100" dirty="0">
                <a:solidFill>
                  <a:srgbClr val="222444"/>
                </a:solidFill>
                <a:latin typeface="Montserrat"/>
                <a:ea typeface="Montserrat"/>
                <a:cs typeface="Montserrat"/>
                <a:sym typeface="Montserrat"/>
              </a:rPr>
              <a:t>] hereby urges the United States Congress to: </a:t>
            </a:r>
          </a:p>
          <a:p>
            <a:pPr algn="l">
              <a:lnSpc>
                <a:spcPts val="1540"/>
              </a:lnSpc>
            </a:pPr>
            <a:r>
              <a:rPr lang="en-US" sz="1100" dirty="0">
                <a:solidFill>
                  <a:srgbClr val="222444"/>
                </a:solidFill>
                <a:latin typeface="Montserrat"/>
                <a:ea typeface="Montserrat"/>
                <a:cs typeface="Montserrat"/>
                <a:sym typeface="Montserrat"/>
              </a:rPr>
              <a:t>1. Fulfill its statutory commitment to fund 40 percent of IDEA special education costs through a multi-year glide path; </a:t>
            </a:r>
          </a:p>
          <a:p>
            <a:pPr algn="l">
              <a:lnSpc>
                <a:spcPts val="1540"/>
              </a:lnSpc>
            </a:pPr>
            <a:r>
              <a:rPr lang="en-US" sz="1100" dirty="0">
                <a:solidFill>
                  <a:srgbClr val="222444"/>
                </a:solidFill>
                <a:latin typeface="Montserrat"/>
                <a:ea typeface="Montserrat"/>
                <a:cs typeface="Montserrat"/>
                <a:sym typeface="Montserrat"/>
              </a:rPr>
              <a:t>2. Support annual increases in IDEA appropriations that meaningfully reduce the federal funding shortfall; </a:t>
            </a:r>
          </a:p>
          <a:p>
            <a:pPr algn="l">
              <a:lnSpc>
                <a:spcPts val="1540"/>
              </a:lnSpc>
            </a:pPr>
            <a:r>
              <a:rPr lang="en-US" sz="1100" dirty="0">
                <a:solidFill>
                  <a:srgbClr val="222444"/>
                </a:solidFill>
                <a:latin typeface="Montserrat"/>
                <a:ea typeface="Montserrat"/>
                <a:cs typeface="Montserrat"/>
                <a:sym typeface="Montserrat"/>
              </a:rPr>
              <a:t>3. Ensure IDEA funding remains stable and protected from across-the-board cuts. </a:t>
            </a:r>
          </a:p>
          <a:p>
            <a:pPr algn="l">
              <a:lnSpc>
                <a:spcPts val="1540"/>
              </a:lnSpc>
            </a:pPr>
            <a:r>
              <a:rPr lang="en-US" sz="1100" dirty="0">
                <a:solidFill>
                  <a:srgbClr val="222444"/>
                </a:solidFill>
                <a:latin typeface="Montserrat"/>
                <a:ea typeface="Montserrat"/>
                <a:cs typeface="Montserrat"/>
                <a:sym typeface="Montserrat"/>
              </a:rPr>
              <a:t>4. Publicly reaffirm the federal government’s responsibility to fully fund </a:t>
            </a:r>
            <a:r>
              <a:rPr lang="en-US" sz="1100" dirty="0">
                <a:latin typeface="Montserrat"/>
                <a:ea typeface="Montserrat"/>
                <a:cs typeface="Montserrat"/>
                <a:sym typeface="Montserrat"/>
              </a:rPr>
              <a:t>(40%) </a:t>
            </a:r>
            <a:r>
              <a:rPr lang="en-US" sz="1100" dirty="0">
                <a:solidFill>
                  <a:srgbClr val="222444"/>
                </a:solidFill>
                <a:latin typeface="Montserrat"/>
                <a:ea typeface="Montserrat"/>
                <a:cs typeface="Montserrat"/>
                <a:sym typeface="Montserrat"/>
              </a:rPr>
              <a:t>mandated special education services.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dirty="0">
                <a:solidFill>
                  <a:srgbClr val="222444"/>
                </a:solidFill>
                <a:latin typeface="Montserrat"/>
                <a:ea typeface="Montserrat"/>
                <a:cs typeface="Montserrat"/>
                <a:sym typeface="Montserrat"/>
              </a:rPr>
              <a:t>BE IT FURTHER RESOLVED, that the </a:t>
            </a:r>
            <a:r>
              <a:rPr lang="en-US" sz="1100" dirty="0">
                <a:latin typeface="Montserrat"/>
                <a:ea typeface="Montserrat"/>
                <a:cs typeface="Montserrat"/>
                <a:sym typeface="Montserrat"/>
              </a:rPr>
              <a:t>Board President and </a:t>
            </a:r>
            <a:r>
              <a:rPr lang="en-US" sz="1100" dirty="0">
                <a:solidFill>
                  <a:srgbClr val="222444"/>
                </a:solidFill>
                <a:latin typeface="Montserrat"/>
                <a:ea typeface="Montserrat"/>
                <a:cs typeface="Montserrat"/>
                <a:sym typeface="Montserrat"/>
              </a:rPr>
              <a:t>Superintendent </a:t>
            </a:r>
            <a:r>
              <a:rPr lang="en-US" sz="1100" dirty="0">
                <a:latin typeface="Montserrat"/>
                <a:ea typeface="Montserrat"/>
                <a:cs typeface="Montserrat"/>
                <a:sym typeface="Montserrat"/>
              </a:rPr>
              <a:t>are</a:t>
            </a:r>
            <a:r>
              <a:rPr lang="en-US" sz="1100" dirty="0">
                <a:solidFill>
                  <a:srgbClr val="222444"/>
                </a:solidFill>
                <a:latin typeface="Montserrat"/>
                <a:ea typeface="Montserrat"/>
                <a:cs typeface="Montserrat"/>
                <a:sym typeface="Montserrat"/>
              </a:rPr>
              <a:t> directed to share this resolution with: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Members of [</a:t>
            </a:r>
            <a:r>
              <a:rPr lang="en-US" sz="1100" dirty="0">
                <a:solidFill>
                  <a:srgbClr val="FF0000"/>
                </a:solidFill>
                <a:latin typeface="Montserrat"/>
                <a:ea typeface="Montserrat"/>
                <a:cs typeface="Montserrat"/>
                <a:sym typeface="Montserrat"/>
              </a:rPr>
              <a:t>insert state</a:t>
            </a:r>
            <a:r>
              <a:rPr lang="en-US" sz="1100" dirty="0">
                <a:solidFill>
                  <a:srgbClr val="222444"/>
                </a:solidFill>
                <a:latin typeface="Montserrat"/>
                <a:ea typeface="Montserrat"/>
                <a:cs typeface="Montserrat"/>
                <a:sym typeface="Montserrat"/>
              </a:rPr>
              <a:t>] congressional delegation;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[insert state association</a:t>
            </a:r>
            <a:r>
              <a:rPr lang="en-US" sz="1100" dirty="0">
                <a:solidFill>
                  <a:srgbClr val="222444"/>
                </a:solidFill>
                <a:latin typeface="Montserrat"/>
                <a:ea typeface="Montserrat"/>
                <a:cs typeface="Montserrat"/>
                <a:sym typeface="Montserrat"/>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[insert The Commissioner of Education or other education authority</a:t>
            </a:r>
            <a:r>
              <a:rPr lang="en-US" sz="1100" dirty="0">
                <a:solidFill>
                  <a:srgbClr val="222444"/>
                </a:solidFill>
                <a:latin typeface="Montserrat"/>
                <a:ea typeface="Montserrat"/>
                <a:cs typeface="Montserrat"/>
                <a:sym typeface="Montserrat"/>
              </a:rPr>
              <a:t>]; and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Local legislators.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r>
              <a:rPr lang="en-US" sz="1100" dirty="0">
                <a:solidFill>
                  <a:srgbClr val="222444"/>
                </a:solidFill>
                <a:latin typeface="Montserrat"/>
                <a:ea typeface="Montserrat"/>
                <a:cs typeface="Montserrat"/>
                <a:sym typeface="Montserrat"/>
              </a:rPr>
              <a:t>ADOPTED by the School Board of [</a:t>
            </a:r>
            <a:r>
              <a:rPr lang="en-US" sz="1100" dirty="0">
                <a:solidFill>
                  <a:srgbClr val="FF0000"/>
                </a:solidFill>
                <a:latin typeface="Montserrat"/>
                <a:ea typeface="Montserrat"/>
                <a:cs typeface="Montserrat"/>
                <a:sym typeface="Montserrat"/>
              </a:rPr>
              <a:t>insert School District Name</a:t>
            </a:r>
            <a:r>
              <a:rPr lang="en-US" sz="1100" dirty="0">
                <a:solidFill>
                  <a:srgbClr val="222444"/>
                </a:solidFill>
                <a:latin typeface="Montserrat"/>
                <a:ea typeface="Montserrat"/>
                <a:cs typeface="Montserrat"/>
                <a:sym typeface="Montserrat"/>
              </a:rPr>
              <a:t>] on this ___ day of ________, 2026 </a:t>
            </a:r>
            <a:r>
              <a:rPr lang="en-US" sz="1100" dirty="0">
                <a:latin typeface="Montserrat"/>
                <a:ea typeface="Montserrat"/>
                <a:cs typeface="Montserrat"/>
                <a:sym typeface="Montserrat"/>
              </a:rPr>
              <a:t>(or 2027)</a:t>
            </a:r>
            <a:r>
              <a:rPr lang="en-US" sz="1100" dirty="0">
                <a:solidFill>
                  <a:srgbClr val="222444"/>
                </a:solidFill>
                <a:latin typeface="Montserrat"/>
                <a:ea typeface="Montserrat"/>
                <a:cs typeface="Montserrat"/>
                <a:sym typeface="Montserrat"/>
              </a:rPr>
              <a:t>. </a:t>
            </a:r>
          </a:p>
          <a:p>
            <a:pPr algn="l">
              <a:lnSpc>
                <a:spcPts val="1540"/>
              </a:lnSpc>
            </a:pPr>
            <a:r>
              <a:rPr lang="en-US" sz="1100" dirty="0">
                <a:solidFill>
                  <a:srgbClr val="222444"/>
                </a:solidFill>
                <a:latin typeface="Montserrat"/>
                <a:ea typeface="Montserrat"/>
                <a:cs typeface="Montserrat"/>
                <a:sym typeface="Montserrat"/>
              </a:rPr>
              <a:t> </a:t>
            </a:r>
          </a:p>
          <a:p>
            <a:pPr algn="l">
              <a:lnSpc>
                <a:spcPts val="1540"/>
              </a:lnSpc>
            </a:pPr>
            <a:endParaRPr lang="en-US" sz="1100" dirty="0">
              <a:solidFill>
                <a:srgbClr val="222444"/>
              </a:solidFill>
              <a:latin typeface="Montserrat"/>
              <a:ea typeface="Montserrat"/>
              <a:cs typeface="Montserrat"/>
              <a:sym typeface="Montserrat"/>
            </a:endParaRPr>
          </a:p>
        </p:txBody>
      </p:sp>
      <p:sp>
        <p:nvSpPr>
          <p:cNvPr id="3" name="TextBox 3"/>
          <p:cNvSpPr txBox="1"/>
          <p:nvPr/>
        </p:nvSpPr>
        <p:spPr>
          <a:xfrm>
            <a:off x="834390" y="21996"/>
            <a:ext cx="6252720" cy="670560"/>
          </a:xfrm>
          <a:prstGeom prst="rect">
            <a:avLst/>
          </a:prstGeom>
        </p:spPr>
        <p:txBody>
          <a:bodyPr lIns="0" tIns="0" rIns="0" bIns="0" rtlCol="0" anchor="t">
            <a:spAutoFit/>
          </a:bodyPr>
          <a:lstStyle/>
          <a:p>
            <a:pPr algn="ctr">
              <a:lnSpc>
                <a:spcPts val="5040"/>
              </a:lnSpc>
              <a:spcBef>
                <a:spcPct val="0"/>
              </a:spcBef>
            </a:pPr>
            <a:r>
              <a:rPr lang="en-US" sz="3600" b="1" spc="-190">
                <a:solidFill>
                  <a:srgbClr val="10598F"/>
                </a:solidFill>
                <a:latin typeface="The Seasons Bold"/>
                <a:ea typeface="The Seasons Bold"/>
                <a:cs typeface="The Seasons Bold"/>
                <a:sym typeface="The Seasons Bold"/>
              </a:rPr>
              <a:t>Sample Board Resolution</a:t>
            </a:r>
          </a:p>
        </p:txBody>
      </p:sp>
      <p:sp>
        <p:nvSpPr>
          <p:cNvPr id="4" name="AutoShape 4"/>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5" name="TextBox 5"/>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6" name="TextBox 6"/>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13</a:t>
            </a:r>
          </a:p>
        </p:txBody>
      </p:sp>
      <p:sp>
        <p:nvSpPr>
          <p:cNvPr id="7" name="TextBox 7"/>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8" name="TextBox 8"/>
          <p:cNvSpPr txBox="1"/>
          <p:nvPr/>
        </p:nvSpPr>
        <p:spPr>
          <a:xfrm>
            <a:off x="455743" y="805815"/>
            <a:ext cx="6860915" cy="169405"/>
          </a:xfrm>
          <a:prstGeom prst="rect">
            <a:avLst/>
          </a:prstGeom>
        </p:spPr>
        <p:txBody>
          <a:bodyPr lIns="0" tIns="0" rIns="0" bIns="0" rtlCol="0" anchor="t">
            <a:spAutoFit/>
          </a:bodyPr>
          <a:lstStyle/>
          <a:p>
            <a:pPr algn="ctr">
              <a:lnSpc>
                <a:spcPts val="1344"/>
              </a:lnSpc>
            </a:pPr>
            <a:endParaRPr lang="en-US" sz="1400" strike="sngStrike" spc="-74" dirty="0">
              <a:solidFill>
                <a:srgbClr val="000000"/>
              </a:solidFill>
              <a:latin typeface="Montserrat"/>
              <a:ea typeface="Montserrat"/>
              <a:cs typeface="Montserrat"/>
              <a:sym typeface="Montserrat"/>
            </a:endParaRPr>
          </a:p>
        </p:txBody>
      </p:sp>
      <p:sp>
        <p:nvSpPr>
          <p:cNvPr id="9" name="TextBox 8">
            <a:extLst>
              <a:ext uri="{FF2B5EF4-FFF2-40B4-BE49-F238E27FC236}">
                <a16:creationId xmlns:a16="http://schemas.microsoft.com/office/drawing/2014/main" id="{F09B456B-58E7-BB07-CE77-6EAADB40B8CF}"/>
              </a:ext>
            </a:extLst>
          </p:cNvPr>
          <p:cNvSpPr txBox="1"/>
          <p:nvPr/>
        </p:nvSpPr>
        <p:spPr>
          <a:xfrm>
            <a:off x="455742" y="805815"/>
            <a:ext cx="6783258" cy="477054"/>
          </a:xfrm>
          <a:prstGeom prst="rect">
            <a:avLst/>
          </a:prstGeom>
          <a:noFill/>
        </p:spPr>
        <p:txBody>
          <a:bodyPr wrap="square" rtlCol="0">
            <a:spAutoFit/>
          </a:bodyPr>
          <a:lstStyle/>
          <a:p>
            <a:pPr marL="0" marR="0" lvl="0" indent="0" algn="ctr" defTabSz="914400" rtl="0" eaLnBrk="1" fontAlgn="auto" latinLnBrk="0" hangingPunct="1">
              <a:lnSpc>
                <a:spcPts val="154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222444"/>
                </a:solidFill>
                <a:effectLst/>
                <a:uLnTx/>
                <a:uFillTx/>
                <a:latin typeface="Montserrat" panose="00000500000000000000" pitchFamily="2" charset="0"/>
                <a:ea typeface="Montserrat Bold"/>
                <a:cs typeface="Montserrat Bold"/>
                <a:sym typeface="Montserrat Bold"/>
              </a:rPr>
              <a:t>Resolution Urging Congress to Fulfill Its Promise to </a:t>
            </a:r>
          </a:p>
          <a:p>
            <a:pPr marL="0" marR="0" lvl="0" indent="0" algn="ctr" defTabSz="914400" rtl="0" eaLnBrk="1" fontAlgn="auto" latinLnBrk="0" hangingPunct="1">
              <a:lnSpc>
                <a:spcPts val="154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222444"/>
                </a:solidFill>
                <a:effectLst/>
                <a:uLnTx/>
                <a:uFillTx/>
                <a:latin typeface="Montserrat" panose="00000500000000000000" pitchFamily="2" charset="0"/>
                <a:ea typeface="Montserrat Bold"/>
                <a:cs typeface="Montserrat Bold"/>
                <a:sym typeface="Montserrat Bold"/>
              </a:rPr>
              <a:t>Fund 40 Percent of IDEA Costs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576" y="312612"/>
            <a:ext cx="6252720" cy="779141"/>
          </a:xfrm>
          <a:prstGeom prst="rect">
            <a:avLst/>
          </a:prstGeom>
        </p:spPr>
        <p:txBody>
          <a:bodyPr lIns="0" tIns="0" rIns="0" bIns="0" rtlCol="0" anchor="t">
            <a:spAutoFit/>
          </a:bodyPr>
          <a:lstStyle/>
          <a:p>
            <a:pPr algn="ctr">
              <a:lnSpc>
                <a:spcPts val="5880"/>
              </a:lnSpc>
              <a:spcBef>
                <a:spcPct val="0"/>
              </a:spcBef>
            </a:pPr>
            <a:r>
              <a:rPr lang="en-US" sz="4200" b="1" spc="-222" dirty="0">
                <a:solidFill>
                  <a:srgbClr val="10598F"/>
                </a:solidFill>
                <a:latin typeface="The Seasons Bold"/>
                <a:ea typeface="The Seasons Bold"/>
                <a:cs typeface="The Seasons Bold"/>
                <a:sym typeface="The Seasons Bold"/>
              </a:rPr>
              <a:t>One Minute Video Scripts</a:t>
            </a:r>
          </a:p>
        </p:txBody>
      </p:sp>
      <p:sp>
        <p:nvSpPr>
          <p:cNvPr id="3" name="TextBox 3"/>
          <p:cNvSpPr txBox="1"/>
          <p:nvPr/>
        </p:nvSpPr>
        <p:spPr>
          <a:xfrm>
            <a:off x="372085" y="1581160"/>
            <a:ext cx="6935465" cy="3833935"/>
          </a:xfrm>
          <a:prstGeom prst="rect">
            <a:avLst/>
          </a:prstGeom>
        </p:spPr>
        <p:txBody>
          <a:bodyPr lIns="0" tIns="0" rIns="0" bIns="0" rtlCol="0" anchor="t">
            <a:spAutoFit/>
          </a:bodyPr>
          <a:lstStyle/>
          <a:p>
            <a:pPr algn="l">
              <a:lnSpc>
                <a:spcPts val="1540"/>
              </a:lnSpc>
            </a:pPr>
            <a:r>
              <a:rPr lang="en-US" sz="1100" b="1" spc="-58" dirty="0">
                <a:solidFill>
                  <a:srgbClr val="222444"/>
                </a:solidFill>
                <a:latin typeface="Montserrat Bold"/>
                <a:ea typeface="Montserrat Bold"/>
                <a:cs typeface="Montserrat Bold"/>
                <a:sym typeface="Montserrat Bold"/>
              </a:rPr>
              <a:t>Tone: </a:t>
            </a:r>
            <a:r>
              <a:rPr lang="en-US" sz="1100" spc="-58" dirty="0">
                <a:solidFill>
                  <a:srgbClr val="222444"/>
                </a:solidFill>
                <a:latin typeface="Montserrat"/>
                <a:ea typeface="Montserrat"/>
                <a:cs typeface="Montserrat"/>
                <a:sym typeface="Montserrat"/>
              </a:rPr>
              <a:t> Clear, steady, authoritative, relatable </a:t>
            </a:r>
          </a:p>
          <a:p>
            <a:pPr algn="l">
              <a:lnSpc>
                <a:spcPts val="1540"/>
              </a:lnSpc>
            </a:pPr>
            <a:r>
              <a:rPr lang="en-US" sz="1100" b="1" spc="-58" dirty="0">
                <a:solidFill>
                  <a:srgbClr val="222444"/>
                </a:solidFill>
                <a:latin typeface="Montserrat Bold"/>
                <a:ea typeface="Montserrat Bold"/>
                <a:cs typeface="Montserrat Bold"/>
                <a:sym typeface="Montserrat Bold"/>
              </a:rPr>
              <a:t>Audience:</a:t>
            </a:r>
            <a:r>
              <a:rPr lang="en-US" sz="1100" spc="-58" dirty="0">
                <a:solidFill>
                  <a:srgbClr val="222444"/>
                </a:solidFill>
                <a:latin typeface="Montserrat"/>
                <a:ea typeface="Montserrat"/>
                <a:cs typeface="Montserrat"/>
                <a:sym typeface="Montserrat"/>
              </a:rPr>
              <a:t>  Congressional offices, community members, statewide networks </a:t>
            </a:r>
          </a:p>
          <a:p>
            <a:pPr algn="l">
              <a:lnSpc>
                <a:spcPts val="1540"/>
              </a:lnSpc>
            </a:pPr>
            <a:r>
              <a:rPr lang="en-US" sz="1100" b="1" spc="-58" dirty="0">
                <a:solidFill>
                  <a:srgbClr val="222444"/>
                </a:solidFill>
                <a:latin typeface="Montserrat Bold"/>
                <a:ea typeface="Montserrat Bold"/>
                <a:cs typeface="Montserrat Bold"/>
                <a:sym typeface="Montserrat Bold"/>
              </a:rPr>
              <a:t>Script: </a:t>
            </a:r>
          </a:p>
          <a:p>
            <a:pPr algn="l">
              <a:lnSpc>
                <a:spcPts val="1540"/>
              </a:lnSpc>
            </a:pPr>
            <a:r>
              <a:rPr lang="en-US" sz="1100" spc="-58" dirty="0">
                <a:solidFill>
                  <a:srgbClr val="222444"/>
                </a:solidFill>
                <a:latin typeface="Montserrat"/>
                <a:ea typeface="Montserrat"/>
                <a:cs typeface="Montserrat"/>
                <a:sym typeface="Montserrat"/>
              </a:rPr>
              <a:t>Hello, I’m [</a:t>
            </a:r>
            <a:r>
              <a:rPr lang="en-US" sz="1100" spc="-58" dirty="0">
                <a:solidFill>
                  <a:srgbClr val="FF0000"/>
                </a:solidFill>
                <a:latin typeface="Montserrat"/>
                <a:ea typeface="Montserrat"/>
                <a:cs typeface="Montserrat"/>
                <a:sym typeface="Montserrat"/>
              </a:rPr>
              <a:t>insert name</a:t>
            </a:r>
            <a:r>
              <a:rPr lang="en-US" sz="1100" spc="-58" dirty="0">
                <a:solidFill>
                  <a:srgbClr val="222444"/>
                </a:solidFill>
                <a:latin typeface="Montserrat"/>
                <a:ea typeface="Montserrat"/>
                <a:cs typeface="Montserrat"/>
                <a:sym typeface="Montserrat"/>
              </a:rPr>
              <a:t>], Superintendent of [</a:t>
            </a:r>
            <a:r>
              <a:rPr lang="en-US" sz="1100" spc="-58" dirty="0">
                <a:solidFill>
                  <a:srgbClr val="FF0000"/>
                </a:solidFill>
                <a:latin typeface="Montserrat"/>
                <a:ea typeface="Montserrat"/>
                <a:cs typeface="Montserrat"/>
                <a:sym typeface="Montserrat"/>
              </a:rPr>
              <a:t>insert school district</a:t>
            </a: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I want to talk with you about a promise Congress made 50 years ago. </a:t>
            </a:r>
          </a:p>
          <a:p>
            <a:pPr algn="l">
              <a:lnSpc>
                <a:spcPts val="1540"/>
              </a:lnSpc>
            </a:pPr>
            <a:r>
              <a:rPr lang="en-US" sz="1100" spc="-58" dirty="0">
                <a:solidFill>
                  <a:srgbClr val="222444"/>
                </a:solidFill>
                <a:latin typeface="Montserrat"/>
                <a:ea typeface="Montserrat"/>
                <a:cs typeface="Montserrat"/>
                <a:sym typeface="Montserrat"/>
              </a:rPr>
              <a:t> When the Individuals with Disabilities Education Act - IDEA - was passed in 1975, Congress committed to funding 40 percent of the cost </a:t>
            </a:r>
            <a:r>
              <a:rPr lang="en-US" sz="1100" spc="-58" dirty="0">
                <a:latin typeface="Montserrat"/>
                <a:ea typeface="Montserrat"/>
                <a:cs typeface="Montserrat"/>
                <a:sym typeface="Montserrat"/>
              </a:rPr>
              <a:t>to educate students to help cover the excess costs </a:t>
            </a:r>
            <a:r>
              <a:rPr lang="en-US" sz="1100" spc="-58" dirty="0">
                <a:solidFill>
                  <a:srgbClr val="222444"/>
                </a:solidFill>
                <a:latin typeface="Montserrat"/>
                <a:ea typeface="Montserrat"/>
                <a:cs typeface="Montserrat"/>
                <a:sym typeface="Montserrat"/>
              </a:rPr>
              <a:t>of special education services. </a:t>
            </a:r>
          </a:p>
          <a:p>
            <a:pPr algn="l">
              <a:lnSpc>
                <a:spcPts val="1540"/>
              </a:lnSpc>
            </a:pPr>
            <a:r>
              <a:rPr lang="en-US" sz="1100" spc="-58" dirty="0">
                <a:solidFill>
                  <a:srgbClr val="222444"/>
                </a:solidFill>
                <a:latin typeface="Montserrat"/>
                <a:ea typeface="Montserrat"/>
                <a:cs typeface="Montserrat"/>
                <a:sym typeface="Montserrat"/>
              </a:rPr>
              <a:t>Today, schools receive just </a:t>
            </a:r>
            <a:r>
              <a:rPr lang="en-US" sz="1100" spc="-58" dirty="0">
                <a:latin typeface="Montserrat"/>
                <a:ea typeface="Montserrat"/>
                <a:cs typeface="Montserrat"/>
                <a:sym typeface="Montserrat"/>
              </a:rPr>
              <a:t>10 </a:t>
            </a:r>
            <a:r>
              <a:rPr lang="en-US" sz="1100" spc="-58" dirty="0">
                <a:solidFill>
                  <a:srgbClr val="222444"/>
                </a:solidFill>
                <a:latin typeface="Montserrat"/>
                <a:ea typeface="Montserrat"/>
                <a:cs typeface="Montserrat"/>
                <a:sym typeface="Montserrat"/>
              </a:rPr>
              <a:t>percent. That means our district must cover the rest. Here in [</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 our special education </a:t>
            </a:r>
            <a:r>
              <a:rPr lang="en-US" sz="1100" spc="-58" dirty="0">
                <a:latin typeface="Montserrat"/>
                <a:ea typeface="Montserrat"/>
                <a:cs typeface="Montserrat"/>
                <a:sym typeface="Montserrat"/>
              </a:rPr>
              <a:t>federal funding shortfall </a:t>
            </a:r>
            <a:r>
              <a:rPr lang="en-US" sz="1100" spc="-58" dirty="0">
                <a:solidFill>
                  <a:srgbClr val="222444"/>
                </a:solidFill>
                <a:latin typeface="Montserrat"/>
                <a:ea typeface="Montserrat"/>
                <a:cs typeface="Montserrat"/>
                <a:sym typeface="Montserrat"/>
              </a:rPr>
              <a:t>is [</a:t>
            </a:r>
            <a:r>
              <a:rPr lang="en-US" sz="1100" spc="-58" dirty="0">
                <a:solidFill>
                  <a:srgbClr val="FF0000"/>
                </a:solidFill>
                <a:latin typeface="Montserrat"/>
                <a:ea typeface="Montserrat"/>
                <a:cs typeface="Montserrat"/>
                <a:sym typeface="Montserrat"/>
              </a:rPr>
              <a:t>insert amount</a:t>
            </a:r>
            <a:r>
              <a:rPr lang="en-US" sz="1100" spc="-58" dirty="0">
                <a:solidFill>
                  <a:srgbClr val="222444"/>
                </a:solidFill>
                <a:latin typeface="Montserrat"/>
                <a:ea typeface="Montserrat"/>
                <a:cs typeface="Montserrat"/>
                <a:sym typeface="Montserrat"/>
              </a:rPr>
              <a:t>]. These are dollars we must take from general education - class sizes, mental health supports, curriculum, and staffing - to ensure we meet the needs of our students with disabilities. </a:t>
            </a:r>
          </a:p>
          <a:p>
            <a:pPr algn="l">
              <a:lnSpc>
                <a:spcPts val="1540"/>
              </a:lnSpc>
            </a:pPr>
            <a:r>
              <a:rPr lang="en-US" sz="1100" spc="-58" dirty="0">
                <a:solidFill>
                  <a:srgbClr val="222444"/>
                </a:solidFill>
                <a:latin typeface="Montserrat"/>
                <a:ea typeface="Montserrat"/>
                <a:cs typeface="Montserrat"/>
                <a:sym typeface="Montserrat"/>
              </a:rPr>
              <a:t>We are proud of the services we provide. Our students deserve them. But Congress needs to honor its commitment. </a:t>
            </a:r>
          </a:p>
          <a:p>
            <a:pPr algn="l">
              <a:lnSpc>
                <a:spcPts val="1540"/>
              </a:lnSpc>
            </a:pPr>
            <a:r>
              <a:rPr lang="en-US" sz="1100" spc="-58" dirty="0">
                <a:solidFill>
                  <a:srgbClr val="222444"/>
                </a:solidFill>
                <a:latin typeface="Montserrat"/>
                <a:ea typeface="Montserrat"/>
                <a:cs typeface="Montserrat"/>
                <a:sym typeface="Montserrat"/>
              </a:rPr>
              <a:t>Fully funding IDEA would stabilize our budget, strengthen services for every student, and keep a decades-old promise. </a:t>
            </a:r>
          </a:p>
          <a:p>
            <a:pPr algn="l">
              <a:lnSpc>
                <a:spcPts val="1540"/>
              </a:lnSpc>
            </a:pPr>
            <a:r>
              <a:rPr lang="en-US" sz="1100" spc="-58" dirty="0">
                <a:solidFill>
                  <a:srgbClr val="222444"/>
                </a:solidFill>
                <a:latin typeface="Montserrat"/>
                <a:ea typeface="Montserrat"/>
                <a:cs typeface="Montserrat"/>
                <a:sym typeface="Montserrat"/>
              </a:rPr>
              <a:t>We’re asking Congress to adopt a glide path to 40 percent and fully fund IDEA. </a:t>
            </a:r>
          </a:p>
          <a:p>
            <a:pPr algn="l">
              <a:lnSpc>
                <a:spcPts val="1540"/>
              </a:lnSpc>
            </a:pPr>
            <a:r>
              <a:rPr lang="en-US" sz="1100" spc="-58" dirty="0">
                <a:solidFill>
                  <a:srgbClr val="222444"/>
                </a:solidFill>
                <a:latin typeface="Montserrat"/>
                <a:ea typeface="Montserrat"/>
                <a:cs typeface="Montserrat"/>
                <a:sym typeface="Montserrat"/>
              </a:rPr>
              <a:t>It’s time to keep the promise. </a:t>
            </a:r>
          </a:p>
          <a:p>
            <a:pPr algn="l">
              <a:lnSpc>
                <a:spcPts val="1540"/>
              </a:lnSpc>
            </a:pPr>
            <a:r>
              <a:rPr lang="en-US" sz="1100" spc="-58" dirty="0">
                <a:solidFill>
                  <a:srgbClr val="222444"/>
                </a:solidFill>
                <a:latin typeface="Montserrat"/>
                <a:ea typeface="Montserrat"/>
                <a:cs typeface="Montserrat"/>
                <a:sym typeface="Montserrat"/>
              </a:rPr>
              <a:t>Thank you. </a:t>
            </a: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4" name="TextBox 4"/>
          <p:cNvSpPr txBox="1"/>
          <p:nvPr/>
        </p:nvSpPr>
        <p:spPr>
          <a:xfrm>
            <a:off x="348894" y="1110505"/>
            <a:ext cx="6935465" cy="318135"/>
          </a:xfrm>
          <a:prstGeom prst="rect">
            <a:avLst/>
          </a:prstGeom>
        </p:spPr>
        <p:txBody>
          <a:bodyPr lIns="0" tIns="0" rIns="0" bIns="0" rtlCol="0" anchor="t">
            <a:spAutoFit/>
          </a:bodyPr>
          <a:lstStyle/>
          <a:p>
            <a:pPr algn="l">
              <a:lnSpc>
                <a:spcPts val="2340"/>
              </a:lnSpc>
            </a:pPr>
            <a:r>
              <a:rPr lang="en-US" sz="1800" b="1" dirty="0">
                <a:solidFill>
                  <a:srgbClr val="10598F"/>
                </a:solidFill>
                <a:latin typeface="The Seasons Bold"/>
                <a:ea typeface="The Seasons Bold"/>
                <a:cs typeface="The Seasons Bold"/>
                <a:sym typeface="The Seasons Bold"/>
              </a:rPr>
              <a:t>Superintendent or other District Administrator</a:t>
            </a:r>
          </a:p>
        </p:txBody>
      </p:sp>
      <p:sp>
        <p:nvSpPr>
          <p:cNvPr id="5" name="TextBox 5"/>
          <p:cNvSpPr txBox="1"/>
          <p:nvPr/>
        </p:nvSpPr>
        <p:spPr>
          <a:xfrm>
            <a:off x="405216" y="5987738"/>
            <a:ext cx="6935465" cy="2858135"/>
          </a:xfrm>
          <a:prstGeom prst="rect">
            <a:avLst/>
          </a:prstGeom>
        </p:spPr>
        <p:txBody>
          <a:bodyPr lIns="0" tIns="0" rIns="0" bIns="0" rtlCol="0" anchor="t">
            <a:spAutoFit/>
          </a:bodyPr>
          <a:lstStyle/>
          <a:p>
            <a:pPr algn="l">
              <a:lnSpc>
                <a:spcPts val="1540"/>
              </a:lnSpc>
            </a:pPr>
            <a:r>
              <a:rPr lang="en-US" sz="1100" b="1" spc="-58" dirty="0">
                <a:solidFill>
                  <a:srgbClr val="222444"/>
                </a:solidFill>
                <a:latin typeface="Montserrat Bold"/>
                <a:ea typeface="Montserrat Bold"/>
                <a:cs typeface="Montserrat Bold"/>
                <a:sym typeface="Montserrat Bold"/>
              </a:rPr>
              <a:t>Tone: </a:t>
            </a:r>
            <a:r>
              <a:rPr lang="en-US" sz="1100" spc="-58" dirty="0">
                <a:solidFill>
                  <a:srgbClr val="222444"/>
                </a:solidFill>
                <a:latin typeface="Montserrat"/>
                <a:ea typeface="Montserrat"/>
                <a:cs typeface="Montserrat"/>
                <a:sym typeface="Montserrat"/>
              </a:rPr>
              <a:t>  Emotional but steady; human-centered; respectful </a:t>
            </a:r>
          </a:p>
          <a:p>
            <a:pPr algn="l">
              <a:lnSpc>
                <a:spcPts val="1540"/>
              </a:lnSpc>
            </a:pPr>
            <a:r>
              <a:rPr lang="en-US" sz="1100" b="1" spc="-58" dirty="0">
                <a:solidFill>
                  <a:srgbClr val="222444"/>
                </a:solidFill>
                <a:latin typeface="Montserrat Bold"/>
                <a:ea typeface="Montserrat Bold"/>
                <a:cs typeface="Montserrat Bold"/>
                <a:sym typeface="Montserrat Bold"/>
              </a:rPr>
              <a:t>Audience:</a:t>
            </a:r>
            <a:r>
              <a:rPr lang="en-US" sz="1100" spc="-58" dirty="0">
                <a:solidFill>
                  <a:srgbClr val="222444"/>
                </a:solidFill>
                <a:latin typeface="Montserrat"/>
                <a:ea typeface="Montserrat"/>
                <a:cs typeface="Montserrat"/>
                <a:sym typeface="Montserrat"/>
              </a:rPr>
              <a:t>  Congress, media, community advocates </a:t>
            </a:r>
          </a:p>
          <a:p>
            <a:pPr algn="l">
              <a:lnSpc>
                <a:spcPts val="1540"/>
              </a:lnSpc>
            </a:pPr>
            <a:r>
              <a:rPr lang="en-US" sz="1100" b="1" spc="-58" dirty="0">
                <a:solidFill>
                  <a:srgbClr val="222444"/>
                </a:solidFill>
                <a:latin typeface="Montserrat Bold"/>
                <a:ea typeface="Montserrat Bold"/>
                <a:cs typeface="Montserrat Bold"/>
                <a:sym typeface="Montserrat Bold"/>
              </a:rPr>
              <a:t>Script: </a:t>
            </a:r>
          </a:p>
          <a:p>
            <a:pPr algn="l">
              <a:lnSpc>
                <a:spcPts val="1540"/>
              </a:lnSpc>
            </a:pPr>
            <a:r>
              <a:rPr lang="en-US" sz="1100" spc="-58" dirty="0">
                <a:solidFill>
                  <a:srgbClr val="222444"/>
                </a:solidFill>
                <a:latin typeface="Montserrat"/>
                <a:ea typeface="Montserrat"/>
                <a:cs typeface="Montserrat"/>
                <a:sym typeface="Montserrat"/>
              </a:rPr>
              <a:t>Hello, my name is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and I’m a parent in [</a:t>
            </a:r>
            <a:r>
              <a:rPr lang="en-US" sz="1100" spc="-58" dirty="0">
                <a:solidFill>
                  <a:srgbClr val="FF0000"/>
                </a:solidFill>
                <a:latin typeface="Montserrat"/>
                <a:ea typeface="Montserrat"/>
                <a:cs typeface="Montserrat"/>
                <a:sym typeface="Montserrat"/>
              </a:rPr>
              <a:t>insert district</a:t>
            </a: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My child receives special education services. These services aren’t optional—they’re essential to my child’s success in school. IDEA guarantees these supports, but Congress has never fully funded what it promised. </a:t>
            </a:r>
          </a:p>
          <a:p>
            <a:pPr algn="l">
              <a:lnSpc>
                <a:spcPts val="1540"/>
              </a:lnSpc>
            </a:pPr>
            <a:r>
              <a:rPr lang="en-US" sz="1100" spc="-58" dirty="0">
                <a:solidFill>
                  <a:srgbClr val="222444"/>
                </a:solidFill>
                <a:latin typeface="Montserrat"/>
                <a:ea typeface="Montserrat"/>
                <a:cs typeface="Montserrat"/>
                <a:sym typeface="Montserrat"/>
              </a:rPr>
              <a:t>When IDEA passed in 1975, Congress pledged to fund 40 percent of the cost. Today, schools receive just </a:t>
            </a:r>
            <a:r>
              <a:rPr lang="en-US" sz="1100" spc="-58" dirty="0">
                <a:latin typeface="Montserrat"/>
                <a:ea typeface="Montserrat"/>
                <a:cs typeface="Montserrat"/>
                <a:sym typeface="Montserrat"/>
              </a:rPr>
              <a:t>10</a:t>
            </a:r>
            <a:r>
              <a:rPr lang="en-US" sz="1100" spc="-58" dirty="0">
                <a:solidFill>
                  <a:srgbClr val="222444"/>
                </a:solidFill>
                <a:latin typeface="Montserrat"/>
                <a:ea typeface="Montserrat"/>
                <a:cs typeface="Montserrat"/>
                <a:sym typeface="Montserrat"/>
              </a:rPr>
              <a:t> percent. </a:t>
            </a:r>
          </a:p>
          <a:p>
            <a:pPr algn="l">
              <a:lnSpc>
                <a:spcPts val="1540"/>
              </a:lnSpc>
            </a:pPr>
            <a:r>
              <a:rPr lang="en-US" sz="1100" spc="-58" dirty="0">
                <a:solidFill>
                  <a:srgbClr val="222444"/>
                </a:solidFill>
                <a:latin typeface="Montserrat"/>
                <a:ea typeface="Montserrat"/>
                <a:cs typeface="Montserrat"/>
                <a:sym typeface="Montserrat"/>
              </a:rPr>
              <a:t>That shortfall doesn’t disappear. It becomes a cost our local school district must cover—pulling money away from classrooms, teachers, mental health support, and academic programs for all students. </a:t>
            </a:r>
          </a:p>
          <a:p>
            <a:pPr algn="l">
              <a:lnSpc>
                <a:spcPts val="1540"/>
              </a:lnSpc>
            </a:pPr>
            <a:r>
              <a:rPr lang="en-US" sz="1100" spc="-58" dirty="0">
                <a:solidFill>
                  <a:srgbClr val="222444"/>
                </a:solidFill>
                <a:latin typeface="Montserrat"/>
                <a:ea typeface="Montserrat"/>
                <a:cs typeface="Montserrat"/>
                <a:sym typeface="Montserrat"/>
              </a:rPr>
              <a:t>Our schools are doing everything they can. But it’s time for Congress to do its part. </a:t>
            </a:r>
          </a:p>
          <a:p>
            <a:pPr algn="l">
              <a:lnSpc>
                <a:spcPts val="1540"/>
              </a:lnSpc>
            </a:pPr>
            <a:r>
              <a:rPr lang="en-US" sz="1100" spc="-58" dirty="0">
                <a:solidFill>
                  <a:srgbClr val="222444"/>
                </a:solidFill>
                <a:latin typeface="Montserrat"/>
                <a:ea typeface="Montserrat"/>
                <a:cs typeface="Montserrat"/>
                <a:sym typeface="Montserrat"/>
              </a:rPr>
              <a:t>Fully funding IDEA would strengthen support for my child—and for every student in our district. </a:t>
            </a:r>
          </a:p>
          <a:p>
            <a:pPr algn="l">
              <a:lnSpc>
                <a:spcPts val="1540"/>
              </a:lnSpc>
            </a:pPr>
            <a:r>
              <a:rPr lang="en-US" sz="1100" spc="-58" dirty="0">
                <a:solidFill>
                  <a:srgbClr val="222444"/>
                </a:solidFill>
                <a:latin typeface="Montserrat"/>
                <a:ea typeface="Montserrat"/>
                <a:cs typeface="Montserrat"/>
                <a:sym typeface="Montserrat"/>
              </a:rPr>
              <a:t>We urge Congress to fulfill the 40 percent IDEA promise. </a:t>
            </a:r>
          </a:p>
          <a:p>
            <a:pPr algn="l">
              <a:lnSpc>
                <a:spcPts val="1540"/>
              </a:lnSpc>
            </a:pPr>
            <a:r>
              <a:rPr lang="en-US" sz="1100" spc="-58" dirty="0">
                <a:solidFill>
                  <a:srgbClr val="222444"/>
                </a:solidFill>
                <a:latin typeface="Montserrat"/>
                <a:ea typeface="Montserrat"/>
                <a:cs typeface="Montserrat"/>
                <a:sym typeface="Montserrat"/>
              </a:rPr>
              <a:t>Thank you. </a:t>
            </a: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6" name="TextBox 6"/>
          <p:cNvSpPr txBox="1"/>
          <p:nvPr/>
        </p:nvSpPr>
        <p:spPr>
          <a:xfrm>
            <a:off x="372086" y="5434572"/>
            <a:ext cx="6935465" cy="315277"/>
          </a:xfrm>
          <a:prstGeom prst="rect">
            <a:avLst/>
          </a:prstGeom>
        </p:spPr>
        <p:txBody>
          <a:bodyPr lIns="0" tIns="0" rIns="0" bIns="0" rtlCol="0" anchor="t">
            <a:spAutoFit/>
          </a:bodyPr>
          <a:lstStyle/>
          <a:p>
            <a:pPr algn="l">
              <a:lnSpc>
                <a:spcPts val="2340"/>
              </a:lnSpc>
            </a:pPr>
            <a:r>
              <a:rPr lang="en-US" sz="1800" b="1" dirty="0">
                <a:solidFill>
                  <a:srgbClr val="10598F"/>
                </a:solidFill>
                <a:latin typeface="The Seasons Bold"/>
                <a:ea typeface="The Seasons Bold"/>
                <a:cs typeface="The Seasons Bold"/>
                <a:sym typeface="The Seasons Bold"/>
              </a:rPr>
              <a:t>Parent/Guardian</a:t>
            </a:r>
          </a:p>
        </p:txBody>
      </p:sp>
      <p:sp>
        <p:nvSpPr>
          <p:cNvPr id="7" name="AutoShape 7"/>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8" name="TextBox 8"/>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9" name="TextBox 9"/>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14</a:t>
            </a:r>
          </a:p>
        </p:txBody>
      </p:sp>
      <p:sp>
        <p:nvSpPr>
          <p:cNvPr id="10" name="TextBox 10"/>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9839" y="230478"/>
            <a:ext cx="6252720" cy="779141"/>
          </a:xfrm>
          <a:prstGeom prst="rect">
            <a:avLst/>
          </a:prstGeom>
        </p:spPr>
        <p:txBody>
          <a:bodyPr lIns="0" tIns="0" rIns="0" bIns="0" rtlCol="0" anchor="t">
            <a:spAutoFit/>
          </a:bodyPr>
          <a:lstStyle/>
          <a:p>
            <a:pPr algn="ctr">
              <a:lnSpc>
                <a:spcPts val="5880"/>
              </a:lnSpc>
              <a:spcBef>
                <a:spcPct val="0"/>
              </a:spcBef>
            </a:pPr>
            <a:r>
              <a:rPr lang="en-US" sz="4200" b="1" spc="-222" dirty="0">
                <a:solidFill>
                  <a:srgbClr val="10598F"/>
                </a:solidFill>
                <a:latin typeface="The Seasons Bold"/>
                <a:ea typeface="The Seasons Bold"/>
                <a:cs typeface="The Seasons Bold"/>
                <a:sym typeface="The Seasons Bold"/>
              </a:rPr>
              <a:t>One Minute Video Scripts</a:t>
            </a:r>
          </a:p>
        </p:txBody>
      </p:sp>
      <p:sp>
        <p:nvSpPr>
          <p:cNvPr id="3" name="TextBox 3"/>
          <p:cNvSpPr txBox="1"/>
          <p:nvPr/>
        </p:nvSpPr>
        <p:spPr>
          <a:xfrm>
            <a:off x="435867" y="1384344"/>
            <a:ext cx="6935465" cy="4026295"/>
          </a:xfrm>
          <a:prstGeom prst="rect">
            <a:avLst/>
          </a:prstGeom>
        </p:spPr>
        <p:txBody>
          <a:bodyPr lIns="0" tIns="0" rIns="0" bIns="0" rtlCol="0" anchor="t">
            <a:spAutoFit/>
          </a:bodyPr>
          <a:lstStyle/>
          <a:p>
            <a:pPr algn="l">
              <a:lnSpc>
                <a:spcPts val="1540"/>
              </a:lnSpc>
            </a:pPr>
            <a:r>
              <a:rPr lang="en-US" sz="1100" b="1" spc="-58" dirty="0">
                <a:solidFill>
                  <a:srgbClr val="222444"/>
                </a:solidFill>
                <a:latin typeface="Montserrat Bold"/>
                <a:ea typeface="Montserrat Bold"/>
                <a:cs typeface="Montserrat Bold"/>
                <a:sym typeface="Montserrat Bold"/>
              </a:rPr>
              <a:t>Tone: </a:t>
            </a:r>
            <a:r>
              <a:rPr lang="en-US" sz="1100" spc="-58" dirty="0">
                <a:solidFill>
                  <a:srgbClr val="222444"/>
                </a:solidFill>
                <a:latin typeface="Montserrat"/>
                <a:ea typeface="Montserrat"/>
                <a:cs typeface="Montserrat"/>
                <a:sym typeface="Montserrat"/>
              </a:rPr>
              <a:t>  Governance-centered; emphasizes fiscal responsibility and </a:t>
            </a:r>
            <a:r>
              <a:rPr lang="en-US" sz="1100" spc="-58" dirty="0">
                <a:latin typeface="Montserrat"/>
                <a:ea typeface="Montserrat"/>
                <a:cs typeface="Montserrat"/>
                <a:sym typeface="Montserrat"/>
              </a:rPr>
              <a:t>support for all students.</a:t>
            </a:r>
          </a:p>
          <a:p>
            <a:pPr algn="l">
              <a:lnSpc>
                <a:spcPts val="1540"/>
              </a:lnSpc>
            </a:pPr>
            <a:r>
              <a:rPr lang="en-US" sz="1100" b="1" spc="-58" dirty="0">
                <a:solidFill>
                  <a:srgbClr val="222444"/>
                </a:solidFill>
                <a:latin typeface="Montserrat Bold"/>
                <a:ea typeface="Montserrat Bold"/>
                <a:cs typeface="Montserrat Bold"/>
                <a:sym typeface="Montserrat Bold"/>
              </a:rPr>
              <a:t>Audience:</a:t>
            </a:r>
            <a:r>
              <a:rPr lang="en-US" sz="1100" spc="-58" dirty="0">
                <a:solidFill>
                  <a:srgbClr val="222444"/>
                </a:solidFill>
                <a:latin typeface="Montserrat"/>
                <a:ea typeface="Montserrat"/>
                <a:cs typeface="Montserrat"/>
                <a:sym typeface="Montserrat"/>
              </a:rPr>
              <a:t>   Congressional staff, state education advocates, community leaders </a:t>
            </a:r>
          </a:p>
          <a:p>
            <a:pPr algn="l">
              <a:lnSpc>
                <a:spcPts val="1540"/>
              </a:lnSpc>
            </a:pPr>
            <a:r>
              <a:rPr lang="en-US" sz="1100" b="1" spc="-58" dirty="0">
                <a:solidFill>
                  <a:srgbClr val="222444"/>
                </a:solidFill>
                <a:latin typeface="Montserrat Bold"/>
                <a:ea typeface="Montserrat Bold"/>
                <a:cs typeface="Montserrat Bold"/>
                <a:sym typeface="Montserrat Bold"/>
              </a:rPr>
              <a:t>Script: </a:t>
            </a:r>
          </a:p>
          <a:p>
            <a:pPr algn="l">
              <a:lnSpc>
                <a:spcPts val="1540"/>
              </a:lnSpc>
            </a:pPr>
            <a:r>
              <a:rPr lang="en-US" sz="1100" spc="-58" dirty="0">
                <a:solidFill>
                  <a:srgbClr val="222444"/>
                </a:solidFill>
                <a:latin typeface="Montserrat"/>
                <a:ea typeface="Montserrat"/>
                <a:cs typeface="Montserrat"/>
                <a:sym typeface="Montserrat"/>
              </a:rPr>
              <a:t>I’m [</a:t>
            </a:r>
            <a:r>
              <a:rPr lang="en-US" sz="1100" spc="-58" dirty="0">
                <a:solidFill>
                  <a:srgbClr val="FF0000"/>
                </a:solidFill>
                <a:latin typeface="Montserrat"/>
                <a:ea typeface="Montserrat"/>
                <a:cs typeface="Montserrat"/>
                <a:sym typeface="Montserrat"/>
              </a:rPr>
              <a:t>insert name</a:t>
            </a:r>
            <a:r>
              <a:rPr lang="en-US" sz="1100" spc="-58" dirty="0">
                <a:solidFill>
                  <a:srgbClr val="222444"/>
                </a:solidFill>
                <a:latin typeface="Montserrat"/>
                <a:ea typeface="Montserrat"/>
                <a:cs typeface="Montserrat"/>
                <a:sym typeface="Montserrat"/>
              </a:rPr>
              <a:t>], Chair of the [</a:t>
            </a:r>
            <a:r>
              <a:rPr lang="en-US" sz="1100" spc="-58" dirty="0">
                <a:solidFill>
                  <a:srgbClr val="FF0000"/>
                </a:solidFill>
                <a:latin typeface="Montserrat"/>
                <a:ea typeface="Montserrat"/>
                <a:cs typeface="Montserrat"/>
                <a:sym typeface="Montserrat"/>
              </a:rPr>
              <a:t>insert school district</a:t>
            </a:r>
            <a:r>
              <a:rPr lang="en-US" sz="1100" spc="-58" dirty="0">
                <a:solidFill>
                  <a:srgbClr val="222444"/>
                </a:solidFill>
                <a:latin typeface="Montserrat"/>
                <a:ea typeface="Montserrat"/>
                <a:cs typeface="Montserrat"/>
                <a:sym typeface="Montserrat"/>
              </a:rPr>
              <a:t>] School Board. </a:t>
            </a:r>
          </a:p>
          <a:p>
            <a:pPr algn="l">
              <a:lnSpc>
                <a:spcPts val="1540"/>
              </a:lnSpc>
            </a:pPr>
            <a:r>
              <a:rPr lang="en-US" sz="1100" spc="-58" dirty="0">
                <a:solidFill>
                  <a:srgbClr val="222444"/>
                </a:solidFill>
                <a:latin typeface="Montserrat"/>
                <a:ea typeface="Montserrat"/>
                <a:cs typeface="Montserrat"/>
                <a:sym typeface="Montserrat"/>
              </a:rPr>
              <a:t>Our board is responsible for ensuring that every student—every single one—receives the education they deserve. Special education services are legally required, and more importantly, they reflect our values as a community. </a:t>
            </a:r>
          </a:p>
          <a:p>
            <a:pPr algn="l">
              <a:lnSpc>
                <a:spcPts val="1540"/>
              </a:lnSpc>
            </a:pPr>
            <a:r>
              <a:rPr lang="en-US" sz="1100" spc="-58" dirty="0">
                <a:latin typeface="Montserrat"/>
                <a:ea typeface="Montserrat"/>
                <a:cs typeface="Montserrat"/>
                <a:sym typeface="Montserrat"/>
              </a:rPr>
              <a:t>When Congress enacted legislation to require these services, they knew it would be costly for local districts and so they promised to help shoulder the excess costs</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But Congress has never met its obligation to fund IDEA. The promise was 40 percent. Today, districts receive just </a:t>
            </a:r>
            <a:r>
              <a:rPr lang="en-US" sz="1100" spc="-58" dirty="0">
                <a:latin typeface="Montserrat"/>
                <a:ea typeface="Montserrat"/>
                <a:cs typeface="Montserrat"/>
                <a:sym typeface="Montserrat"/>
              </a:rPr>
              <a:t>10</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percent. </a:t>
            </a:r>
          </a:p>
          <a:p>
            <a:pPr algn="l">
              <a:lnSpc>
                <a:spcPts val="1540"/>
              </a:lnSpc>
            </a:pP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In [</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 that creates a </a:t>
            </a:r>
            <a:r>
              <a:rPr lang="en-US" sz="1100" spc="-58" dirty="0">
                <a:latin typeface="Montserrat"/>
                <a:ea typeface="Montserrat"/>
                <a:cs typeface="Montserrat"/>
                <a:sym typeface="Montserrat"/>
              </a:rPr>
              <a:t>federal funding shortfall </a:t>
            </a:r>
            <a:r>
              <a:rPr lang="en-US" sz="1100" spc="-58" dirty="0">
                <a:solidFill>
                  <a:srgbClr val="222444"/>
                </a:solidFill>
                <a:latin typeface="Montserrat"/>
                <a:ea typeface="Montserrat"/>
                <a:cs typeface="Montserrat"/>
                <a:sym typeface="Montserrat"/>
              </a:rPr>
              <a:t>of [</a:t>
            </a:r>
            <a:r>
              <a:rPr lang="en-US" sz="1100" spc="-58" dirty="0">
                <a:solidFill>
                  <a:srgbClr val="FF0000"/>
                </a:solidFill>
                <a:latin typeface="Montserrat"/>
                <a:ea typeface="Montserrat"/>
                <a:cs typeface="Montserrat"/>
                <a:sym typeface="Montserrat"/>
              </a:rPr>
              <a:t>insert amount</a:t>
            </a:r>
            <a:r>
              <a:rPr lang="en-US" sz="1100" spc="-58" dirty="0">
                <a:solidFill>
                  <a:srgbClr val="222444"/>
                </a:solidFill>
                <a:latin typeface="Montserrat"/>
                <a:ea typeface="Montserrat"/>
                <a:cs typeface="Montserrat"/>
                <a:sym typeface="Montserrat"/>
              </a:rPr>
              <a:t>], meaning we must use local general education dollars to pay for federally mandated services. This forces difficult decisions affecting every student we serve.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We’re asking Congress to fulfill the commitment made in 1975. A glide path to full 40 percent funding would stabilize district budgets and strengthen opportunities for all students. </a:t>
            </a:r>
          </a:p>
          <a:p>
            <a:pPr algn="l">
              <a:lnSpc>
                <a:spcPts val="1540"/>
              </a:lnSpc>
            </a:pPr>
            <a:r>
              <a:rPr lang="en-US" sz="1100" spc="-58" dirty="0">
                <a:solidFill>
                  <a:srgbClr val="222444"/>
                </a:solidFill>
                <a:latin typeface="Montserrat"/>
                <a:ea typeface="Montserrat"/>
                <a:cs typeface="Montserrat"/>
                <a:sym typeface="Montserrat"/>
              </a:rPr>
              <a:t>Please support full IDEA funding. Let’s keep the promise. </a:t>
            </a:r>
          </a:p>
          <a:p>
            <a:pPr algn="l">
              <a:lnSpc>
                <a:spcPts val="1540"/>
              </a:lnSpc>
            </a:pPr>
            <a:r>
              <a:rPr lang="en-US" sz="1100" spc="-58" dirty="0">
                <a:solidFill>
                  <a:srgbClr val="222444"/>
                </a:solidFill>
                <a:latin typeface="Montserrat"/>
                <a:ea typeface="Montserrat"/>
                <a:cs typeface="Montserrat"/>
                <a:sym typeface="Montserrat"/>
              </a:rPr>
              <a:t>Thank you.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4" name="TextBox 4"/>
          <p:cNvSpPr txBox="1"/>
          <p:nvPr/>
        </p:nvSpPr>
        <p:spPr>
          <a:xfrm>
            <a:off x="435867" y="962890"/>
            <a:ext cx="6935465" cy="315277"/>
          </a:xfrm>
          <a:prstGeom prst="rect">
            <a:avLst/>
          </a:prstGeom>
        </p:spPr>
        <p:txBody>
          <a:bodyPr lIns="0" tIns="0" rIns="0" bIns="0" rtlCol="0" anchor="t">
            <a:spAutoFit/>
          </a:bodyPr>
          <a:lstStyle/>
          <a:p>
            <a:pPr algn="l">
              <a:lnSpc>
                <a:spcPts val="2340"/>
              </a:lnSpc>
            </a:pPr>
            <a:r>
              <a:rPr lang="en-US" sz="1800" b="1" dirty="0">
                <a:solidFill>
                  <a:srgbClr val="10598F"/>
                </a:solidFill>
                <a:latin typeface="The Seasons Bold"/>
                <a:ea typeface="The Seasons Bold"/>
                <a:cs typeface="The Seasons Bold"/>
                <a:sym typeface="The Seasons Bold"/>
              </a:rPr>
              <a:t>School Board Member</a:t>
            </a:r>
          </a:p>
        </p:txBody>
      </p:sp>
      <p:sp>
        <p:nvSpPr>
          <p:cNvPr id="5" name="TextBox 5"/>
          <p:cNvSpPr txBox="1"/>
          <p:nvPr/>
        </p:nvSpPr>
        <p:spPr>
          <a:xfrm>
            <a:off x="418467" y="5678255"/>
            <a:ext cx="6935465" cy="2286635"/>
          </a:xfrm>
          <a:prstGeom prst="rect">
            <a:avLst/>
          </a:prstGeom>
        </p:spPr>
        <p:txBody>
          <a:bodyPr lIns="0" tIns="0" rIns="0" bIns="0" rtlCol="0" anchor="t">
            <a:spAutoFit/>
          </a:bodyPr>
          <a:lstStyle/>
          <a:p>
            <a:pPr algn="l">
              <a:lnSpc>
                <a:spcPts val="1540"/>
              </a:lnSpc>
            </a:pPr>
            <a:r>
              <a:rPr lang="en-US" sz="1100" b="1" spc="-58" dirty="0">
                <a:solidFill>
                  <a:srgbClr val="222444"/>
                </a:solidFill>
                <a:latin typeface="Montserrat Bold"/>
                <a:ea typeface="Montserrat Bold"/>
                <a:cs typeface="Montserrat Bold"/>
                <a:sym typeface="Montserrat Bold"/>
              </a:rPr>
              <a:t>Superintendent: </a:t>
            </a:r>
          </a:p>
          <a:p>
            <a:pPr>
              <a:lnSpc>
                <a:spcPts val="1540"/>
              </a:lnSpc>
            </a:pPr>
            <a:r>
              <a:rPr lang="en-US" sz="1100" spc="-58" dirty="0">
                <a:solidFill>
                  <a:srgbClr val="222444"/>
                </a:solidFill>
                <a:latin typeface="Montserrat"/>
                <a:ea typeface="Montserrat"/>
                <a:cs typeface="Montserrat"/>
                <a:sym typeface="Montserrat"/>
              </a:rPr>
              <a:t>Congress promised to fund 40 percent of special education costs. Today, we get just </a:t>
            </a:r>
            <a:r>
              <a:rPr lang="en-US" sz="1100" spc="-58" dirty="0">
                <a:latin typeface="Montserrat"/>
                <a:ea typeface="Montserrat"/>
                <a:cs typeface="Montserrat"/>
                <a:sym typeface="Montserrat"/>
              </a:rPr>
              <a:t>10</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percent. Our district fills the gap with local dollars. It’s time for Congress to fund IDEA and keep the promise.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b="1" spc="-58" dirty="0">
                <a:solidFill>
                  <a:srgbClr val="222444"/>
                </a:solidFill>
                <a:latin typeface="Montserrat Bold"/>
                <a:ea typeface="Montserrat Bold"/>
                <a:cs typeface="Montserrat Bold"/>
                <a:sym typeface="Montserrat Bold"/>
              </a:rPr>
              <a:t>Parent: </a:t>
            </a:r>
          </a:p>
          <a:p>
            <a:pPr algn="l">
              <a:lnSpc>
                <a:spcPts val="1540"/>
              </a:lnSpc>
            </a:pPr>
            <a:r>
              <a:rPr lang="en-US" sz="1100" spc="-58" dirty="0">
                <a:solidFill>
                  <a:srgbClr val="222444"/>
                </a:solidFill>
                <a:latin typeface="Montserrat"/>
                <a:ea typeface="Montserrat"/>
                <a:cs typeface="Montserrat"/>
                <a:sym typeface="Montserrat"/>
              </a:rPr>
              <a:t>My child depends on special education services. Our district provides them, but Congress has never funded what it promised. Fund IDEA. Support our students.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b="1" spc="-58" dirty="0">
                <a:solidFill>
                  <a:srgbClr val="222444"/>
                </a:solidFill>
                <a:latin typeface="Montserrat Bold"/>
                <a:ea typeface="Montserrat Bold"/>
                <a:cs typeface="Montserrat Bold"/>
                <a:sym typeface="Montserrat Bold"/>
              </a:rPr>
              <a:t>[insert]-branded: </a:t>
            </a:r>
          </a:p>
          <a:p>
            <a:pPr>
              <a:lnSpc>
                <a:spcPts val="1540"/>
              </a:lnSpc>
            </a:pPr>
            <a:r>
              <a:rPr lang="en-US" sz="1100" spc="-58" dirty="0">
                <a:solidFill>
                  <a:srgbClr val="222444"/>
                </a:solidFill>
                <a:latin typeface="Montserrat"/>
                <a:ea typeface="Montserrat"/>
                <a:cs typeface="Montserrat"/>
                <a:sym typeface="Montserrat"/>
              </a:rPr>
              <a:t>IDEA promised 40 percent. Schools receive just </a:t>
            </a:r>
            <a:r>
              <a:rPr lang="en-US" sz="1100" spc="-58" dirty="0">
                <a:latin typeface="Montserrat"/>
                <a:ea typeface="Montserrat"/>
                <a:cs typeface="Montserrat"/>
                <a:sym typeface="Montserrat"/>
              </a:rPr>
              <a:t>10</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percent. </a:t>
            </a:r>
            <a:r>
              <a:rPr lang="en-US" sz="1100" spc="-58" dirty="0">
                <a:solidFill>
                  <a:srgbClr val="FF0000"/>
                </a:solidFill>
                <a:latin typeface="Montserrat"/>
                <a:ea typeface="Montserrat"/>
                <a:cs typeface="Montserrat"/>
                <a:sym typeface="Montserrat"/>
              </a:rPr>
              <a:t>[Insert state] </a:t>
            </a:r>
            <a:r>
              <a:rPr lang="en-US" sz="1100" spc="-58" dirty="0">
                <a:solidFill>
                  <a:srgbClr val="222444"/>
                </a:solidFill>
                <a:latin typeface="Montserrat"/>
                <a:ea typeface="Montserrat"/>
                <a:cs typeface="Montserrat"/>
                <a:sym typeface="Montserrat"/>
              </a:rPr>
              <a:t>districts subsidize hundreds of millions every year. Congress must fully fund IDEA.</a:t>
            </a: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6" name="TextBox 6"/>
          <p:cNvSpPr txBox="1"/>
          <p:nvPr/>
        </p:nvSpPr>
        <p:spPr>
          <a:xfrm>
            <a:off x="406051" y="5271289"/>
            <a:ext cx="6935465" cy="315277"/>
          </a:xfrm>
          <a:prstGeom prst="rect">
            <a:avLst/>
          </a:prstGeom>
        </p:spPr>
        <p:txBody>
          <a:bodyPr lIns="0" tIns="0" rIns="0" bIns="0" rtlCol="0" anchor="t">
            <a:spAutoFit/>
          </a:bodyPr>
          <a:lstStyle/>
          <a:p>
            <a:pPr algn="l">
              <a:lnSpc>
                <a:spcPts val="2340"/>
              </a:lnSpc>
            </a:pPr>
            <a:r>
              <a:rPr lang="en-US" sz="1800" b="1" dirty="0">
                <a:solidFill>
                  <a:srgbClr val="10598F"/>
                </a:solidFill>
                <a:latin typeface="The Seasons Bold"/>
                <a:ea typeface="The Seasons Bold"/>
                <a:cs typeface="The Seasons Bold"/>
                <a:sym typeface="The Seasons Bold"/>
              </a:rPr>
              <a:t>Potential Text for Social Media Posts</a:t>
            </a:r>
          </a:p>
        </p:txBody>
      </p:sp>
      <p:sp>
        <p:nvSpPr>
          <p:cNvPr id="7" name="AutoShape 7"/>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8" name="TextBox 8"/>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9" name="TextBox 9"/>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15</a:t>
            </a:r>
          </a:p>
        </p:txBody>
      </p:sp>
      <p:sp>
        <p:nvSpPr>
          <p:cNvPr id="10" name="TextBox 10"/>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TextBox 5"/>
          <p:cNvSpPr txBox="1"/>
          <p:nvPr/>
        </p:nvSpPr>
        <p:spPr>
          <a:xfrm>
            <a:off x="1517610" y="396686"/>
            <a:ext cx="5356759" cy="546345"/>
          </a:xfrm>
          <a:prstGeom prst="rect">
            <a:avLst/>
          </a:prstGeom>
        </p:spPr>
        <p:txBody>
          <a:bodyPr lIns="0" tIns="0" rIns="0" bIns="0" rtlCol="0" anchor="t">
            <a:spAutoFit/>
          </a:bodyPr>
          <a:lstStyle/>
          <a:p>
            <a:pPr marL="0" lvl="0" indent="0" algn="ctr">
              <a:lnSpc>
                <a:spcPts val="3975"/>
              </a:lnSpc>
              <a:spcBef>
                <a:spcPct val="0"/>
              </a:spcBef>
            </a:pPr>
            <a:r>
              <a:rPr lang="en-US" sz="3397">
                <a:solidFill>
                  <a:srgbClr val="000000"/>
                </a:solidFill>
                <a:latin typeface="The Seasons"/>
                <a:ea typeface="The Seasons"/>
                <a:cs typeface="The Seasons"/>
                <a:sym typeface="The Seasons"/>
              </a:rPr>
              <a:t>MEDIA AND PRESS</a:t>
            </a:r>
          </a:p>
        </p:txBody>
      </p:sp>
      <p:sp>
        <p:nvSpPr>
          <p:cNvPr id="6" name="Freeform 6"/>
          <p:cNvSpPr/>
          <p:nvPr/>
        </p:nvSpPr>
        <p:spPr>
          <a:xfrm>
            <a:off x="179707" y="478099"/>
            <a:ext cx="597533" cy="598281"/>
          </a:xfrm>
          <a:custGeom>
            <a:avLst/>
            <a:gdLst/>
            <a:ahLst/>
            <a:cxnLst/>
            <a:rect l="l" t="t" r="r" b="b"/>
            <a:pathLst>
              <a:path w="597533" h="598281">
                <a:moveTo>
                  <a:pt x="0" y="0"/>
                </a:moveTo>
                <a:lnTo>
                  <a:pt x="597533" y="0"/>
                </a:lnTo>
                <a:lnTo>
                  <a:pt x="597533" y="598282"/>
                </a:lnTo>
                <a:lnTo>
                  <a:pt x="0" y="59828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7"/>
          <p:cNvSpPr txBox="1"/>
          <p:nvPr/>
        </p:nvSpPr>
        <p:spPr>
          <a:xfrm>
            <a:off x="1256223" y="1076381"/>
            <a:ext cx="5912000" cy="180975"/>
          </a:xfrm>
          <a:prstGeom prst="rect">
            <a:avLst/>
          </a:prstGeom>
        </p:spPr>
        <p:txBody>
          <a:bodyPr lIns="0" tIns="0" rIns="0" bIns="0" rtlCol="0" anchor="t">
            <a:spAutoFit/>
          </a:bodyPr>
          <a:lstStyle/>
          <a:p>
            <a:pPr algn="ctr">
              <a:lnSpc>
                <a:spcPts val="1439"/>
              </a:lnSpc>
            </a:pPr>
            <a:r>
              <a:rPr lang="en-US" sz="1200">
                <a:solidFill>
                  <a:srgbClr val="000000"/>
                </a:solidFill>
                <a:latin typeface="Montserrat"/>
                <a:ea typeface="Montserrat"/>
                <a:cs typeface="Montserrat"/>
                <a:sym typeface="Montserrat"/>
              </a:rPr>
              <a:t>Media is a very effective, no cost tool to get key messages across. </a:t>
            </a:r>
          </a:p>
        </p:txBody>
      </p:sp>
      <p:sp>
        <p:nvSpPr>
          <p:cNvPr id="8" name="AutoShape 8"/>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9" name="TextBox 9"/>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0" name="TextBox 10"/>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16</a:t>
            </a:r>
          </a:p>
        </p:txBody>
      </p:sp>
      <p:sp>
        <p:nvSpPr>
          <p:cNvPr id="11" name="TextBox 11"/>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grpSp>
        <p:nvGrpSpPr>
          <p:cNvPr id="12" name="Group 12"/>
          <p:cNvGrpSpPr/>
          <p:nvPr/>
        </p:nvGrpSpPr>
        <p:grpSpPr>
          <a:xfrm>
            <a:off x="1399117" y="2437476"/>
            <a:ext cx="2524259" cy="547183"/>
            <a:chOff x="0" y="0"/>
            <a:chExt cx="879916" cy="190739"/>
          </a:xfrm>
        </p:grpSpPr>
        <p:sp>
          <p:nvSpPr>
            <p:cNvPr id="13" name="Freeform 13"/>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14" name="TextBox 14"/>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15" name="Group 15"/>
          <p:cNvGrpSpPr/>
          <p:nvPr/>
        </p:nvGrpSpPr>
        <p:grpSpPr>
          <a:xfrm>
            <a:off x="3939190" y="2430827"/>
            <a:ext cx="3359589" cy="553832"/>
            <a:chOff x="0" y="0"/>
            <a:chExt cx="1171099" cy="193057"/>
          </a:xfrm>
        </p:grpSpPr>
        <p:sp>
          <p:nvSpPr>
            <p:cNvPr id="16" name="Freeform 16"/>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17" name="TextBox 17"/>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18" name="TextBox 18"/>
          <p:cNvSpPr txBox="1"/>
          <p:nvPr/>
        </p:nvSpPr>
        <p:spPr>
          <a:xfrm>
            <a:off x="1785050" y="2558621"/>
            <a:ext cx="1902340" cy="292735"/>
          </a:xfrm>
          <a:prstGeom prst="rect">
            <a:avLst/>
          </a:prstGeom>
        </p:spPr>
        <p:txBody>
          <a:bodyPr lIns="0" tIns="0" rIns="0" bIns="0" rtlCol="0" anchor="t">
            <a:spAutoFit/>
          </a:bodyPr>
          <a:lstStyle/>
          <a:p>
            <a:pPr algn="r">
              <a:lnSpc>
                <a:spcPts val="2239"/>
              </a:lnSpc>
            </a:pPr>
            <a:r>
              <a:rPr lang="en-US" sz="1599" b="1">
                <a:solidFill>
                  <a:srgbClr val="FFFFFF"/>
                </a:solidFill>
                <a:latin typeface="The Seasons Bold"/>
                <a:ea typeface="The Seasons Bold"/>
                <a:cs typeface="The Seasons Bold"/>
                <a:sym typeface="The Seasons Bold"/>
              </a:rPr>
              <a:t>Press Release</a:t>
            </a:r>
          </a:p>
        </p:txBody>
      </p:sp>
      <p:sp>
        <p:nvSpPr>
          <p:cNvPr id="19" name="TextBox 19"/>
          <p:cNvSpPr txBox="1"/>
          <p:nvPr/>
        </p:nvSpPr>
        <p:spPr>
          <a:xfrm>
            <a:off x="4049611" y="2587196"/>
            <a:ext cx="1902340" cy="264160"/>
          </a:xfrm>
          <a:prstGeom prst="rect">
            <a:avLst/>
          </a:prstGeom>
        </p:spPr>
        <p:txBody>
          <a:bodyPr lIns="0" tIns="0" rIns="0" bIns="0" rtlCol="0" anchor="t">
            <a:spAutoFit/>
          </a:bodyPr>
          <a:lstStyle/>
          <a:p>
            <a:pPr algn="l">
              <a:lnSpc>
                <a:spcPts val="2239"/>
              </a:lnSpc>
            </a:pPr>
            <a:r>
              <a:rPr lang="en-US" sz="1599">
                <a:solidFill>
                  <a:srgbClr val="0097B2"/>
                </a:solidFill>
                <a:latin typeface="Montserrat"/>
                <a:ea typeface="Montserrat"/>
                <a:cs typeface="Montserrat"/>
                <a:sym typeface="Montserrat"/>
              </a:rPr>
              <a:t>Pages 17-18</a:t>
            </a:r>
          </a:p>
        </p:txBody>
      </p:sp>
      <p:grpSp>
        <p:nvGrpSpPr>
          <p:cNvPr id="20" name="Group 20"/>
          <p:cNvGrpSpPr/>
          <p:nvPr/>
        </p:nvGrpSpPr>
        <p:grpSpPr>
          <a:xfrm>
            <a:off x="1399117" y="3048458"/>
            <a:ext cx="2524259" cy="547183"/>
            <a:chOff x="0" y="0"/>
            <a:chExt cx="879916" cy="190739"/>
          </a:xfrm>
        </p:grpSpPr>
        <p:sp>
          <p:nvSpPr>
            <p:cNvPr id="21" name="Freeform 21"/>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22" name="TextBox 22"/>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23" name="Group 23"/>
          <p:cNvGrpSpPr/>
          <p:nvPr/>
        </p:nvGrpSpPr>
        <p:grpSpPr>
          <a:xfrm>
            <a:off x="3939190" y="3041809"/>
            <a:ext cx="3359589" cy="553832"/>
            <a:chOff x="0" y="0"/>
            <a:chExt cx="1171099" cy="193057"/>
          </a:xfrm>
        </p:grpSpPr>
        <p:sp>
          <p:nvSpPr>
            <p:cNvPr id="24" name="Freeform 24"/>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25" name="TextBox 25"/>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26" name="TextBox 26"/>
          <p:cNvSpPr txBox="1"/>
          <p:nvPr/>
        </p:nvSpPr>
        <p:spPr>
          <a:xfrm>
            <a:off x="1785050" y="3169603"/>
            <a:ext cx="1902340" cy="292735"/>
          </a:xfrm>
          <a:prstGeom prst="rect">
            <a:avLst/>
          </a:prstGeom>
        </p:spPr>
        <p:txBody>
          <a:bodyPr lIns="0" tIns="0" rIns="0" bIns="0" rtlCol="0" anchor="t">
            <a:spAutoFit/>
          </a:bodyPr>
          <a:lstStyle/>
          <a:p>
            <a:pPr algn="r">
              <a:lnSpc>
                <a:spcPts val="2239"/>
              </a:lnSpc>
            </a:pPr>
            <a:r>
              <a:rPr lang="en-US" sz="1599" b="1">
                <a:solidFill>
                  <a:srgbClr val="FFFFFF"/>
                </a:solidFill>
                <a:latin typeface="The Seasons Bold"/>
                <a:ea typeface="The Seasons Bold"/>
                <a:cs typeface="The Seasons Bold"/>
                <a:sym typeface="The Seasons Bold"/>
              </a:rPr>
              <a:t>Local Op-ed</a:t>
            </a:r>
          </a:p>
        </p:txBody>
      </p:sp>
      <p:sp>
        <p:nvSpPr>
          <p:cNvPr id="27" name="TextBox 27"/>
          <p:cNvSpPr txBox="1"/>
          <p:nvPr/>
        </p:nvSpPr>
        <p:spPr>
          <a:xfrm>
            <a:off x="4049611" y="3198178"/>
            <a:ext cx="1902340" cy="264160"/>
          </a:xfrm>
          <a:prstGeom prst="rect">
            <a:avLst/>
          </a:prstGeom>
        </p:spPr>
        <p:txBody>
          <a:bodyPr lIns="0" tIns="0" rIns="0" bIns="0" rtlCol="0" anchor="t">
            <a:spAutoFit/>
          </a:bodyPr>
          <a:lstStyle/>
          <a:p>
            <a:pPr algn="l">
              <a:lnSpc>
                <a:spcPts val="2239"/>
              </a:lnSpc>
            </a:pPr>
            <a:r>
              <a:rPr lang="en-US" sz="1599">
                <a:solidFill>
                  <a:srgbClr val="0097B2"/>
                </a:solidFill>
                <a:latin typeface="Montserrat"/>
                <a:ea typeface="Montserrat"/>
                <a:cs typeface="Montserrat"/>
                <a:sym typeface="Montserrat"/>
              </a:rPr>
              <a:t>Page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87155"/>
            <a:ext cx="6252720" cy="779141"/>
          </a:xfrm>
          <a:prstGeom prst="rect">
            <a:avLst/>
          </a:prstGeom>
        </p:spPr>
        <p:txBody>
          <a:bodyPr lIns="0" tIns="0" rIns="0" bIns="0" rtlCol="0" anchor="t">
            <a:spAutoFit/>
          </a:bodyPr>
          <a:lstStyle/>
          <a:p>
            <a:pPr algn="ctr">
              <a:lnSpc>
                <a:spcPts val="5880"/>
              </a:lnSpc>
              <a:spcBef>
                <a:spcPct val="0"/>
              </a:spcBef>
            </a:pPr>
            <a:r>
              <a:rPr lang="en-US" sz="4200" b="1" spc="-222">
                <a:solidFill>
                  <a:srgbClr val="10598F"/>
                </a:solidFill>
                <a:latin typeface="The Seasons Bold"/>
                <a:ea typeface="The Seasons Bold"/>
                <a:cs typeface="The Seasons Bold"/>
                <a:sym typeface="The Seasons Bold"/>
              </a:rPr>
              <a:t>Press Release</a:t>
            </a:r>
          </a:p>
        </p:txBody>
      </p:sp>
      <p:sp>
        <p:nvSpPr>
          <p:cNvPr id="3" name="TextBox 3"/>
          <p:cNvSpPr txBox="1"/>
          <p:nvPr/>
        </p:nvSpPr>
        <p:spPr>
          <a:xfrm>
            <a:off x="435868" y="952020"/>
            <a:ext cx="6935465" cy="9027664"/>
          </a:xfrm>
          <a:prstGeom prst="rect">
            <a:avLst/>
          </a:prstGeom>
        </p:spPr>
        <p:txBody>
          <a:bodyPr lIns="0" tIns="0" rIns="0" bIns="0" rtlCol="0" anchor="t">
            <a:spAutoFit/>
          </a:bodyPr>
          <a:lstStyle/>
          <a:p>
            <a:pPr algn="l">
              <a:lnSpc>
                <a:spcPts val="1540"/>
              </a:lnSpc>
            </a:pPr>
            <a:r>
              <a:rPr lang="en-US" sz="1100" b="1" spc="-58" dirty="0">
                <a:solidFill>
                  <a:srgbClr val="222444"/>
                </a:solidFill>
                <a:latin typeface="Montserrat Bold"/>
                <a:ea typeface="Montserrat Bold"/>
                <a:cs typeface="Montserrat Bold"/>
                <a:sym typeface="Montserrat Bold"/>
              </a:rPr>
              <a:t>FOR IMMEDIATE RELEASE </a:t>
            </a:r>
          </a:p>
          <a:p>
            <a:pPr algn="l">
              <a:lnSpc>
                <a:spcPts val="1540"/>
              </a:lnSpc>
            </a:pPr>
            <a:endParaRPr lang="en-US" sz="1100" b="1" spc="-58" dirty="0">
              <a:solidFill>
                <a:srgbClr val="222444"/>
              </a:solidFill>
              <a:latin typeface="Montserrat Bold"/>
              <a:ea typeface="Montserrat Bold"/>
              <a:cs typeface="Montserrat Bold"/>
              <a:sym typeface="Montserrat Bold"/>
            </a:endParaRPr>
          </a:p>
          <a:p>
            <a:pPr algn="ctr">
              <a:lnSpc>
                <a:spcPts val="1540"/>
              </a:lnSpc>
            </a:pPr>
            <a:r>
              <a:rPr lang="en-US" sz="1100" i="1" spc="-58" dirty="0">
                <a:solidFill>
                  <a:srgbClr val="222444"/>
                </a:solidFill>
                <a:latin typeface="Montserrat Italics"/>
                <a:ea typeface="Montserrat Italics"/>
                <a:cs typeface="Montserrat Italics"/>
                <a:sym typeface="Montserrat Italics"/>
              </a:rPr>
              <a:t>[</a:t>
            </a:r>
            <a:r>
              <a:rPr lang="en-US" sz="1100" i="1" spc="-58" dirty="0">
                <a:solidFill>
                  <a:srgbClr val="FF0000"/>
                </a:solidFill>
                <a:latin typeface="Montserrat Italics"/>
                <a:ea typeface="Montserrat Italics"/>
                <a:cs typeface="Montserrat Italics"/>
                <a:sym typeface="Montserrat Italics"/>
              </a:rPr>
              <a:t>Insert association</a:t>
            </a:r>
            <a:r>
              <a:rPr lang="en-US" sz="1100" i="1" spc="-58" dirty="0">
                <a:solidFill>
                  <a:srgbClr val="222444"/>
                </a:solidFill>
                <a:latin typeface="Montserrat Italics"/>
                <a:ea typeface="Montserrat Italics"/>
                <a:cs typeface="Montserrat Italics"/>
                <a:sym typeface="Montserrat Italics"/>
              </a:rPr>
              <a:t>] Launches Statewide and National Advocacy Campaign Urging Congress to Fulfill IDEA’s 40 Percent Funding Promise</a:t>
            </a:r>
            <a:r>
              <a:rPr lang="en-US" sz="1100" spc="-58" dirty="0">
                <a:solidFill>
                  <a:srgbClr val="222444"/>
                </a:solidFill>
                <a:latin typeface="Montserrat"/>
                <a:ea typeface="Montserrat"/>
                <a:cs typeface="Montserrat"/>
                <a:sym typeface="Montserrat"/>
              </a:rPr>
              <a:t> </a:t>
            </a:r>
          </a:p>
          <a:p>
            <a:pPr algn="ctr">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Date: [</a:t>
            </a:r>
            <a:r>
              <a:rPr lang="en-US" sz="1100" spc="-58" dirty="0">
                <a:solidFill>
                  <a:srgbClr val="FF0000"/>
                </a:solidFill>
                <a:latin typeface="Montserrat"/>
                <a:ea typeface="Montserrat"/>
                <a:cs typeface="Montserrat"/>
                <a:sym typeface="Montserrat"/>
              </a:rPr>
              <a:t>Insert Date</a:t>
            </a: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Contact: [</a:t>
            </a:r>
            <a:r>
              <a:rPr lang="en-US" sz="1100" spc="-58" dirty="0">
                <a:solidFill>
                  <a:srgbClr val="FF0000"/>
                </a:solidFill>
                <a:latin typeface="Montserrat"/>
                <a:ea typeface="Montserrat"/>
                <a:cs typeface="Montserrat"/>
                <a:sym typeface="Montserrat"/>
              </a:rPr>
              <a:t>Insert Name, Title</a:t>
            </a: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Phone: [</a:t>
            </a:r>
            <a:r>
              <a:rPr lang="en-US" sz="1100" spc="-58" dirty="0">
                <a:solidFill>
                  <a:srgbClr val="FF0000"/>
                </a:solidFill>
                <a:latin typeface="Montserrat"/>
                <a:ea typeface="Montserrat"/>
                <a:cs typeface="Montserrat"/>
                <a:sym typeface="Montserrat"/>
              </a:rPr>
              <a:t>Insert Number</a:t>
            </a: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Email: [</a:t>
            </a:r>
            <a:r>
              <a:rPr lang="en-US" sz="1100" spc="-58" dirty="0">
                <a:solidFill>
                  <a:srgbClr val="FF0000"/>
                </a:solidFill>
                <a:latin typeface="Montserrat"/>
                <a:ea typeface="Montserrat"/>
                <a:cs typeface="Montserrat"/>
                <a:sym typeface="Montserrat"/>
              </a:rPr>
              <a:t>Insert Email</a:t>
            </a:r>
            <a:r>
              <a:rPr lang="en-US" sz="1100" spc="-58" dirty="0">
                <a:solidFill>
                  <a:srgbClr val="222444"/>
                </a:solidFill>
                <a:latin typeface="Montserrat"/>
                <a:ea typeface="Montserrat"/>
                <a:cs typeface="Montserrat"/>
                <a:sym typeface="Montserrat"/>
              </a:rPr>
              <a:t>]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FF0000"/>
                </a:solidFill>
                <a:latin typeface="Montserrat"/>
                <a:ea typeface="Montserrat"/>
                <a:cs typeface="Montserrat"/>
                <a:sym typeface="Montserrat"/>
              </a:rPr>
              <a:t>[insert CITY, STATE, MONTH , DATE</a:t>
            </a:r>
            <a:r>
              <a:rPr lang="en-US" sz="1100" spc="-58" dirty="0">
                <a:solidFill>
                  <a:srgbClr val="222444"/>
                </a:solidFill>
                <a:latin typeface="Montserrat"/>
                <a:ea typeface="Montserrat"/>
                <a:cs typeface="Montserrat"/>
                <a:sym typeface="Montserrat"/>
              </a:rPr>
              <a:t>]  – The  [</a:t>
            </a:r>
            <a:r>
              <a:rPr lang="en-US" sz="1100" spc="-58" dirty="0">
                <a:solidFill>
                  <a:srgbClr val="FF0000"/>
                </a:solidFill>
                <a:latin typeface="Montserrat"/>
                <a:ea typeface="Montserrat"/>
                <a:cs typeface="Montserrat"/>
                <a:sym typeface="Montserrat"/>
              </a:rPr>
              <a:t>insert association</a:t>
            </a:r>
            <a:r>
              <a:rPr lang="en-US" sz="1100" spc="-58" dirty="0">
                <a:solidFill>
                  <a:srgbClr val="222444"/>
                </a:solidFill>
                <a:latin typeface="Montserrat"/>
                <a:ea typeface="Montserrat"/>
                <a:cs typeface="Montserrat"/>
                <a:sym typeface="Montserrat"/>
              </a:rPr>
              <a:t>] today announced a statewide advocacy campaign calling on Congress to fulfill its 50-year-old commitment to fund 40 percent of the cost of special education services under the Individuals with Disabilities Education Act (IDEA).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Congress pledged to fund 40 percent when IDEA was enacted in 1975. Today, the federal government contributes just </a:t>
            </a:r>
            <a:r>
              <a:rPr lang="en-US" sz="1100" spc="-58" dirty="0">
                <a:latin typeface="Montserrat"/>
                <a:ea typeface="Montserrat"/>
                <a:cs typeface="Montserrat"/>
                <a:sym typeface="Montserrat"/>
              </a:rPr>
              <a:t>10</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percent, leaving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state]</a:t>
            </a:r>
            <a:r>
              <a:rPr lang="en-US" sz="1100" spc="-58" dirty="0">
                <a:solidFill>
                  <a:srgbClr val="222444"/>
                </a:solidFill>
                <a:latin typeface="Montserrat"/>
                <a:ea typeface="Montserrat"/>
                <a:cs typeface="Montserrat"/>
                <a:sym typeface="Montserrat"/>
              </a:rPr>
              <a:t> school districts to subsidize federally mandated services with local general education funds. The statewide special education </a:t>
            </a:r>
            <a:r>
              <a:rPr lang="en-US" sz="1100" spc="-58" dirty="0">
                <a:latin typeface="Montserrat"/>
                <a:ea typeface="Montserrat"/>
                <a:cs typeface="Montserrat"/>
                <a:sym typeface="Montserrat"/>
              </a:rPr>
              <a:t>federal funding shortfall </a:t>
            </a:r>
            <a:r>
              <a:rPr lang="en-US" sz="1100" spc="-58" dirty="0">
                <a:solidFill>
                  <a:srgbClr val="222444"/>
                </a:solidFill>
                <a:latin typeface="Montserrat"/>
                <a:ea typeface="Montserrat"/>
                <a:cs typeface="Montserrat"/>
                <a:sym typeface="Montserrat"/>
              </a:rPr>
              <a:t>now exceeds [</a:t>
            </a:r>
            <a:r>
              <a:rPr lang="en-US" sz="1100" spc="-58" dirty="0">
                <a:solidFill>
                  <a:srgbClr val="FF0000"/>
                </a:solidFill>
                <a:latin typeface="Montserrat"/>
                <a:ea typeface="Montserrat"/>
                <a:cs typeface="Montserrat"/>
                <a:sym typeface="Montserrat"/>
              </a:rPr>
              <a:t>insert amount</a:t>
            </a:r>
            <a:r>
              <a:rPr lang="en-US" sz="1100" spc="-58" dirty="0">
                <a:solidFill>
                  <a:srgbClr val="222444"/>
                </a:solidFill>
                <a:latin typeface="Montserrat"/>
                <a:ea typeface="Montserrat"/>
                <a:cs typeface="Montserrat"/>
                <a:sym typeface="Montserrat"/>
              </a:rPr>
              <a:t>] annually. If Congress fulfilled its obligation [</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 would have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amount</a:t>
            </a:r>
            <a:r>
              <a:rPr lang="en-US" sz="1100" spc="-58" dirty="0">
                <a:solidFill>
                  <a:srgbClr val="222444"/>
                </a:solidFill>
                <a:latin typeface="Montserrat"/>
                <a:ea typeface="Montserrat"/>
                <a:cs typeface="Montserrat"/>
                <a:sym typeface="Montserrat"/>
              </a:rPr>
              <a:t>] instead of taking money from the general fund and property taxpayers.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 “This is a promise Congress made to students, families, and local schools—and it is a promise that remains unfulfilled,” said [insert]. “Every dollar that Congress withholds is a dollar that schools must divert from general education. Our students deserve better, and our communities deserve the federal support they were </a:t>
            </a:r>
            <a:r>
              <a:rPr lang="en-US" sz="1100" spc="-58" dirty="0">
                <a:latin typeface="Montserrat"/>
                <a:ea typeface="Montserrat"/>
                <a:cs typeface="Montserrat"/>
                <a:sym typeface="Montserrat"/>
              </a:rPr>
              <a:t>promised.</a:t>
            </a:r>
            <a:r>
              <a:rPr lang="en-US" sz="1100" spc="-58" dirty="0">
                <a:solidFill>
                  <a:srgbClr val="222444"/>
                </a:solidFill>
                <a:latin typeface="Montserrat"/>
                <a:ea typeface="Montserrat"/>
                <a:cs typeface="Montserrat"/>
                <a:sym typeface="Montserrat"/>
              </a:rPr>
              <a:t>”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association</a:t>
            </a:r>
            <a:r>
              <a:rPr lang="en-US" sz="1100" spc="-58" dirty="0">
                <a:solidFill>
                  <a:srgbClr val="222444"/>
                </a:solidFill>
                <a:latin typeface="Montserrat"/>
                <a:ea typeface="Montserrat"/>
                <a:cs typeface="Montserrat"/>
                <a:sym typeface="Montserrat"/>
              </a:rPr>
              <a:t>]</a:t>
            </a:r>
            <a:r>
              <a:rPr lang="en-US" sz="1100" spc="-58" dirty="0">
                <a:latin typeface="Montserrat"/>
                <a:ea typeface="Montserrat"/>
                <a:cs typeface="Montserrat"/>
                <a:sym typeface="Montserrat"/>
              </a:rPr>
              <a:t>’s 40 by40 </a:t>
            </a:r>
            <a:r>
              <a:rPr lang="en-US" sz="1100" spc="-58" dirty="0">
                <a:solidFill>
                  <a:srgbClr val="222444"/>
                </a:solidFill>
                <a:latin typeface="Montserrat"/>
                <a:ea typeface="Montserrat"/>
                <a:cs typeface="Montserrat"/>
                <a:sym typeface="Montserrat"/>
              </a:rPr>
              <a:t>campaign highlights the financial and educational consequences of chronic federal underfunding and urges Congress to adopt a multi-year path to achieve the 40 percent federal share </a:t>
            </a:r>
            <a:r>
              <a:rPr lang="en-US" sz="1100" spc="-58" dirty="0">
                <a:latin typeface="Montserrat"/>
                <a:ea typeface="Montserrat"/>
                <a:cs typeface="Montserrat"/>
                <a:sym typeface="Montserrat"/>
              </a:rPr>
              <a:t>by 2040</a:t>
            </a:r>
            <a:r>
              <a:rPr lang="en-US" sz="1100" spc="-58" dirty="0">
                <a:solidFill>
                  <a:srgbClr val="222444"/>
                </a:solidFill>
                <a:latin typeface="Montserrat"/>
                <a:ea typeface="Montserrat"/>
                <a:cs typeface="Montserrat"/>
                <a:sym typeface="Montserrat"/>
              </a:rPr>
              <a:t>.  “This is not a partisan issue,” said [insert]. “It is a fiscal issue, and an </a:t>
            </a:r>
            <a:r>
              <a:rPr lang="en-US" sz="1100" spc="-58" dirty="0">
                <a:latin typeface="Montserrat"/>
                <a:ea typeface="Montserrat"/>
                <a:cs typeface="Montserrat"/>
                <a:sym typeface="Montserrat"/>
              </a:rPr>
              <a:t>educational achievement  </a:t>
            </a:r>
            <a:r>
              <a:rPr lang="en-US" sz="1100" spc="-58" dirty="0">
                <a:solidFill>
                  <a:srgbClr val="222444"/>
                </a:solidFill>
                <a:latin typeface="Montserrat"/>
                <a:ea typeface="Montserrat"/>
                <a:cs typeface="Montserrat"/>
                <a:sym typeface="Montserrat"/>
              </a:rPr>
              <a:t>issue.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state</a:t>
            </a:r>
            <a:r>
              <a:rPr lang="en-US" sz="1100" spc="-58" dirty="0">
                <a:solidFill>
                  <a:srgbClr val="222444"/>
                </a:solidFill>
                <a:latin typeface="Montserrat"/>
                <a:ea typeface="Montserrat"/>
                <a:cs typeface="Montserrat"/>
                <a:sym typeface="Montserrat"/>
              </a:rPr>
              <a:t>] districts are proud to provide high-quality services to students with disabilities, but the federal government must honor its obligation.” </a:t>
            </a:r>
          </a:p>
          <a:p>
            <a:pPr algn="l">
              <a:lnSpc>
                <a:spcPts val="1540"/>
              </a:lnSpc>
            </a:pP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When IDEA is underfunded, school districts must redirect funds from: </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Class size reduction </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Mental health supports </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Curriculum updates </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Staff recruitment and retention </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Career and technical education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Rural and property-poor districts bear a disproportionate burden because they have less capacity to raise local revenue. </a:t>
            </a:r>
          </a:p>
          <a:p>
            <a:pPr algn="l">
              <a:lnSpc>
                <a:spcPts val="1540"/>
              </a:lnSpc>
            </a:pPr>
            <a:r>
              <a:rPr lang="en-US" sz="1100" spc="-58" dirty="0">
                <a:solidFill>
                  <a:srgbClr val="222444"/>
                </a:solidFill>
                <a:latin typeface="Montserrat"/>
                <a:ea typeface="Montserrat"/>
                <a:cs typeface="Montserrat"/>
                <a:sym typeface="Montserrat"/>
              </a:rPr>
              <a:t>[</a:t>
            </a:r>
            <a:r>
              <a:rPr lang="en-US" sz="1100" spc="-58" dirty="0">
                <a:solidFill>
                  <a:srgbClr val="FF0000"/>
                </a:solidFill>
                <a:latin typeface="Montserrat"/>
                <a:ea typeface="Montserrat"/>
                <a:cs typeface="Montserrat"/>
                <a:sym typeface="Montserrat"/>
              </a:rPr>
              <a:t>Insert association</a:t>
            </a:r>
            <a:r>
              <a:rPr lang="en-US" sz="1100" spc="-58" dirty="0">
                <a:solidFill>
                  <a:srgbClr val="222444"/>
                </a:solidFill>
                <a:latin typeface="Montserrat"/>
                <a:ea typeface="Montserrat"/>
                <a:cs typeface="Montserrat"/>
                <a:sym typeface="Montserrat"/>
              </a:rPr>
              <a:t>] is urging Congress to: </a:t>
            </a:r>
          </a:p>
          <a:p>
            <a:pPr algn="l">
              <a:lnSpc>
                <a:spcPts val="1540"/>
              </a:lnSpc>
            </a:pPr>
            <a:r>
              <a:rPr lang="en-US" sz="1100" spc="-58" dirty="0">
                <a:solidFill>
                  <a:srgbClr val="222444"/>
                </a:solidFill>
                <a:latin typeface="Montserrat"/>
                <a:ea typeface="Montserrat"/>
                <a:cs typeface="Montserrat"/>
                <a:sym typeface="Montserrat"/>
              </a:rPr>
              <a:t>1.    Enact a multi-year </a:t>
            </a:r>
            <a:r>
              <a:rPr lang="en-US" sz="1100" spc="-58" dirty="0">
                <a:latin typeface="Montserrat"/>
                <a:ea typeface="Montserrat"/>
                <a:cs typeface="Montserrat"/>
                <a:sym typeface="Montserrat"/>
              </a:rPr>
              <a:t>glidepath</a:t>
            </a:r>
            <a:r>
              <a:rPr lang="en-US" sz="1100" spc="-58" dirty="0">
                <a:solidFill>
                  <a:srgbClr val="222444"/>
                </a:solidFill>
                <a:latin typeface="Montserrat"/>
                <a:ea typeface="Montserrat"/>
                <a:cs typeface="Montserrat"/>
                <a:sym typeface="Montserrat"/>
              </a:rPr>
              <a:t> formula to reach the 40 percent IDEA commitment </a:t>
            </a:r>
            <a:r>
              <a:rPr lang="en-US" sz="1100" spc="-58" dirty="0">
                <a:latin typeface="Montserrat"/>
                <a:ea typeface="Montserrat"/>
                <a:cs typeface="Montserrat"/>
                <a:sym typeface="Montserrat"/>
              </a:rPr>
              <a:t>by 2040</a:t>
            </a:r>
            <a:r>
              <a:rPr lang="en-US" sz="1100" spc="-58" dirty="0">
                <a:solidFill>
                  <a:srgbClr val="222444"/>
                </a:solidFill>
                <a:latin typeface="Montserrat"/>
                <a:ea typeface="Montserrat"/>
                <a:cs typeface="Montserrat"/>
                <a:sym typeface="Montserrat"/>
              </a:rPr>
              <a:t>. </a:t>
            </a:r>
          </a:p>
          <a:p>
            <a:pPr algn="l">
              <a:lnSpc>
                <a:spcPts val="1540"/>
              </a:lnSpc>
            </a:pPr>
            <a:r>
              <a:rPr lang="en-US" sz="1100" spc="-58" dirty="0">
                <a:solidFill>
                  <a:srgbClr val="222444"/>
                </a:solidFill>
                <a:latin typeface="Montserrat"/>
                <a:ea typeface="Montserrat"/>
                <a:cs typeface="Montserrat"/>
                <a:sym typeface="Montserrat"/>
              </a:rPr>
              <a:t>2.    Increase annual IDEA appropriations. </a:t>
            </a:r>
          </a:p>
          <a:p>
            <a:pPr algn="l">
              <a:lnSpc>
                <a:spcPts val="1540"/>
              </a:lnSpc>
            </a:pPr>
            <a:r>
              <a:rPr lang="en-US" sz="1100" spc="-58" dirty="0">
                <a:solidFill>
                  <a:srgbClr val="222444"/>
                </a:solidFill>
                <a:latin typeface="Montserrat"/>
                <a:ea typeface="Montserrat"/>
                <a:cs typeface="Montserrat"/>
                <a:sym typeface="Montserrat"/>
              </a:rPr>
              <a:t>3.    Protect IDEA from across-the-board cuts. </a:t>
            </a:r>
          </a:p>
          <a:p>
            <a:pPr algn="l">
              <a:lnSpc>
                <a:spcPts val="1540"/>
              </a:lnSpc>
            </a:pPr>
            <a:r>
              <a:rPr lang="en-US" sz="1100" spc="-58" dirty="0">
                <a:solidFill>
                  <a:srgbClr val="222444"/>
                </a:solidFill>
                <a:latin typeface="Montserrat"/>
                <a:ea typeface="Montserrat"/>
                <a:cs typeface="Montserrat"/>
                <a:sym typeface="Montserrat"/>
              </a:rPr>
              <a:t>4.    Reaffirm the federal government’s responsibility to fund mandated services.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4" name="AutoShape 4"/>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5" name="TextBox 5"/>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6" name="TextBox 6"/>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17</a:t>
            </a:r>
          </a:p>
        </p:txBody>
      </p:sp>
      <p:sp>
        <p:nvSpPr>
          <p:cNvPr id="7" name="TextBox 7"/>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87155"/>
            <a:ext cx="6252720" cy="779141"/>
          </a:xfrm>
          <a:prstGeom prst="rect">
            <a:avLst/>
          </a:prstGeom>
        </p:spPr>
        <p:txBody>
          <a:bodyPr lIns="0" tIns="0" rIns="0" bIns="0" rtlCol="0" anchor="t">
            <a:spAutoFit/>
          </a:bodyPr>
          <a:lstStyle/>
          <a:p>
            <a:pPr algn="ctr">
              <a:lnSpc>
                <a:spcPts val="5880"/>
              </a:lnSpc>
              <a:spcBef>
                <a:spcPct val="0"/>
              </a:spcBef>
            </a:pPr>
            <a:r>
              <a:rPr lang="en-US" sz="4200" b="1" spc="-222">
                <a:solidFill>
                  <a:srgbClr val="10598F"/>
                </a:solidFill>
                <a:latin typeface="The Seasons Bold"/>
                <a:ea typeface="The Seasons Bold"/>
                <a:cs typeface="The Seasons Bold"/>
                <a:sym typeface="The Seasons Bold"/>
              </a:rPr>
              <a:t>Press Release, continued</a:t>
            </a:r>
          </a:p>
        </p:txBody>
      </p:sp>
      <p:sp>
        <p:nvSpPr>
          <p:cNvPr id="3" name="TextBox 3"/>
          <p:cNvSpPr txBox="1"/>
          <p:nvPr/>
        </p:nvSpPr>
        <p:spPr>
          <a:xfrm>
            <a:off x="435868" y="952020"/>
            <a:ext cx="6935465" cy="2295052"/>
          </a:xfrm>
          <a:prstGeom prst="rect">
            <a:avLst/>
          </a:prstGeom>
        </p:spPr>
        <p:txBody>
          <a:bodyPr lIns="0" tIns="0" rIns="0" bIns="0" rtlCol="0" anchor="t">
            <a:spAutoFit/>
          </a:bodyPr>
          <a:lstStyle/>
          <a:p>
            <a:pPr algn="l">
              <a:lnSpc>
                <a:spcPts val="1540"/>
              </a:lnSpc>
            </a:pPr>
            <a:endParaRPr dirty="0"/>
          </a:p>
          <a:p>
            <a:pPr algn="l">
              <a:lnSpc>
                <a:spcPts val="1540"/>
              </a:lnSpc>
            </a:pPr>
            <a:endParaRPr dirty="0"/>
          </a:p>
          <a:p>
            <a:pPr algn="l">
              <a:lnSpc>
                <a:spcPts val="1540"/>
              </a:lnSpc>
            </a:pPr>
            <a:r>
              <a:rPr lang="en-US" sz="1100" spc="-58" dirty="0">
                <a:solidFill>
                  <a:srgbClr val="222444"/>
                </a:solidFill>
                <a:latin typeface="Montserrat"/>
                <a:ea typeface="Montserrat"/>
                <a:cs typeface="Montserrat"/>
                <a:sym typeface="Montserrat"/>
              </a:rPr>
              <a:t>[</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association</a:t>
            </a:r>
            <a:r>
              <a:rPr lang="en-US" sz="1100" spc="-58" dirty="0">
                <a:solidFill>
                  <a:srgbClr val="222444"/>
                </a:solidFill>
                <a:latin typeface="Montserrat"/>
                <a:ea typeface="Montserrat"/>
                <a:cs typeface="Montserrat"/>
                <a:sym typeface="Montserrat"/>
              </a:rPr>
              <a:t>] has released an advocacy toolkit including a school board resolution template, </a:t>
            </a:r>
            <a:r>
              <a:rPr lang="en-US" sz="1100" spc="-58" dirty="0">
                <a:latin typeface="Montserrat"/>
                <a:ea typeface="Montserrat"/>
                <a:cs typeface="Montserrat"/>
                <a:sym typeface="Montserrat"/>
              </a:rPr>
              <a:t>Congressional</a:t>
            </a:r>
            <a:r>
              <a:rPr lang="en-US" sz="1100" spc="-58" dirty="0">
                <a:solidFill>
                  <a:srgbClr val="222444"/>
                </a:solidFill>
                <a:latin typeface="Montserrat"/>
                <a:ea typeface="Montserrat"/>
                <a:cs typeface="Montserrat"/>
                <a:sym typeface="Montserrat"/>
              </a:rPr>
              <a:t> letter templates, social media materials, local impact data, and talking points for school leaders. Districts, families, and community members can learn more and join the campaign at:  </a:t>
            </a:r>
            <a:r>
              <a:rPr lang="en-US" sz="1100" spc="-58" dirty="0">
                <a:solidFill>
                  <a:srgbClr val="FF0000"/>
                </a:solidFill>
                <a:latin typeface="Montserrat"/>
                <a:ea typeface="Montserrat"/>
                <a:cs typeface="Montserrat"/>
                <a:sym typeface="Montserrat"/>
              </a:rPr>
              <a:t>[Insert advocacy website link] </a:t>
            </a:r>
          </a:p>
          <a:p>
            <a:pPr algn="l">
              <a:lnSpc>
                <a:spcPts val="1540"/>
              </a:lnSpc>
            </a:pPr>
            <a:r>
              <a:rPr lang="en-US" sz="1100" spc="-58" dirty="0">
                <a:solidFill>
                  <a:srgbClr val="222444"/>
                </a:solidFill>
                <a:latin typeface="Montserrat"/>
                <a:ea typeface="Montserrat"/>
                <a:cs typeface="Montserrat"/>
                <a:sym typeface="Montserrat"/>
              </a:rPr>
              <a:t> </a:t>
            </a:r>
          </a:p>
          <a:p>
            <a:pPr algn="l">
              <a:lnSpc>
                <a:spcPts val="1540"/>
              </a:lnSpc>
            </a:pPr>
            <a:r>
              <a:rPr lang="en-US" sz="1100" b="1" spc="-58" dirty="0">
                <a:solidFill>
                  <a:srgbClr val="222444"/>
                </a:solidFill>
                <a:latin typeface="Montserrat Bold"/>
                <a:ea typeface="Montserrat Bold"/>
                <a:cs typeface="Montserrat Bold"/>
                <a:sym typeface="Montserrat Bold"/>
              </a:rPr>
              <a:t>About [i</a:t>
            </a:r>
            <a:r>
              <a:rPr lang="en-US" sz="1100" b="1" spc="-58" dirty="0">
                <a:solidFill>
                  <a:srgbClr val="FF0000"/>
                </a:solidFill>
                <a:latin typeface="Montserrat Bold"/>
                <a:ea typeface="Montserrat Bold"/>
                <a:cs typeface="Montserrat Bold"/>
                <a:sym typeface="Montserrat Bold"/>
              </a:rPr>
              <a:t>nsert</a:t>
            </a:r>
            <a:r>
              <a:rPr lang="en-US" sz="1100" b="1" spc="-58" dirty="0">
                <a:solidFill>
                  <a:srgbClr val="222444"/>
                </a:solidFill>
                <a:latin typeface="Montserrat Bold"/>
                <a:ea typeface="Montserrat Bold"/>
                <a:cs typeface="Montserrat Bold"/>
                <a:sym typeface="Montserrat Bold"/>
              </a:rPr>
              <a:t>]</a:t>
            </a:r>
          </a:p>
          <a:p>
            <a:pPr algn="l">
              <a:lnSpc>
                <a:spcPts val="1540"/>
              </a:lnSpc>
            </a:pP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4" name="AutoShape 4"/>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5" name="TextBox 5"/>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6" name="TextBox 6"/>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18</a:t>
            </a:r>
          </a:p>
        </p:txBody>
      </p:sp>
      <p:sp>
        <p:nvSpPr>
          <p:cNvPr id="7" name="TextBox 7"/>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87155"/>
            <a:ext cx="6252720" cy="779141"/>
          </a:xfrm>
          <a:prstGeom prst="rect">
            <a:avLst/>
          </a:prstGeom>
        </p:spPr>
        <p:txBody>
          <a:bodyPr lIns="0" tIns="0" rIns="0" bIns="0" rtlCol="0" anchor="t">
            <a:spAutoFit/>
          </a:bodyPr>
          <a:lstStyle/>
          <a:p>
            <a:pPr algn="ctr">
              <a:lnSpc>
                <a:spcPts val="5880"/>
              </a:lnSpc>
              <a:spcBef>
                <a:spcPct val="0"/>
              </a:spcBef>
            </a:pPr>
            <a:r>
              <a:rPr lang="en-US" sz="4200" b="1" spc="-222">
                <a:solidFill>
                  <a:srgbClr val="10598F"/>
                </a:solidFill>
                <a:latin typeface="The Seasons Bold"/>
                <a:ea typeface="The Seasons Bold"/>
                <a:cs typeface="The Seasons Bold"/>
                <a:sym typeface="The Seasons Bold"/>
              </a:rPr>
              <a:t>Local Op-ed</a:t>
            </a:r>
          </a:p>
        </p:txBody>
      </p:sp>
      <p:sp>
        <p:nvSpPr>
          <p:cNvPr id="3" name="TextBox 3"/>
          <p:cNvSpPr txBox="1"/>
          <p:nvPr/>
        </p:nvSpPr>
        <p:spPr>
          <a:xfrm>
            <a:off x="435868" y="1066800"/>
            <a:ext cx="7024333" cy="8642943"/>
          </a:xfrm>
          <a:prstGeom prst="rect">
            <a:avLst/>
          </a:prstGeom>
        </p:spPr>
        <p:txBody>
          <a:bodyPr lIns="0" tIns="0" rIns="0" bIns="0" rtlCol="0" anchor="t">
            <a:spAutoFit/>
          </a:bodyPr>
          <a:lstStyle/>
          <a:p>
            <a:pPr algn="ctr">
              <a:lnSpc>
                <a:spcPts val="1540"/>
              </a:lnSpc>
            </a:pPr>
            <a:r>
              <a:rPr lang="en-US" sz="1100" spc="-58" dirty="0">
                <a:solidFill>
                  <a:srgbClr val="222444"/>
                </a:solidFill>
                <a:latin typeface="Montserrat"/>
                <a:ea typeface="Montserrat"/>
                <a:cs typeface="Montserrat"/>
                <a:sym typeface="Montserrat"/>
              </a:rPr>
              <a:t>Congress Promised to Fund Special Education. It’s Time to Keep That </a:t>
            </a:r>
          </a:p>
          <a:p>
            <a:pPr algn="ctr">
              <a:lnSpc>
                <a:spcPts val="1540"/>
              </a:lnSpc>
            </a:pPr>
            <a:r>
              <a:rPr lang="en-US" sz="1100" spc="-58" dirty="0">
                <a:solidFill>
                  <a:srgbClr val="222444"/>
                </a:solidFill>
                <a:latin typeface="Montserrat"/>
                <a:ea typeface="Montserrat"/>
                <a:cs typeface="Montserrat"/>
                <a:sym typeface="Montserrat"/>
              </a:rPr>
              <a:t>Promise.</a:t>
            </a:r>
          </a:p>
          <a:p>
            <a:pPr algn="ctr">
              <a:lnSpc>
                <a:spcPts val="1540"/>
              </a:lnSpc>
            </a:pPr>
            <a:r>
              <a:rPr lang="en-US" sz="1100" spc="-58" dirty="0">
                <a:solidFill>
                  <a:srgbClr val="222444"/>
                </a:solidFill>
                <a:latin typeface="Montserrat"/>
                <a:ea typeface="Montserrat"/>
                <a:cs typeface="Montserrat"/>
                <a:sym typeface="Montserrat"/>
              </a:rPr>
              <a:t>Subhead: </a:t>
            </a:r>
            <a:r>
              <a:rPr lang="en-US" sz="1100" spc="-58" dirty="0">
                <a:latin typeface="Montserrat"/>
                <a:ea typeface="Montserrat"/>
                <a:cs typeface="Montserrat"/>
                <a:sym typeface="Montserrat"/>
              </a:rPr>
              <a:t>50</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Years Later, Special Education Is Still Underfunded</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For more than </a:t>
            </a:r>
            <a:r>
              <a:rPr lang="en-US" sz="1100" spc="-58" dirty="0">
                <a:latin typeface="Montserrat"/>
                <a:ea typeface="Montserrat"/>
                <a:cs typeface="Montserrat"/>
                <a:sym typeface="Montserrat"/>
              </a:rPr>
              <a:t>50</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years, public schools have upheld a federal promise to students with </a:t>
            </a:r>
          </a:p>
          <a:p>
            <a:pPr algn="l">
              <a:lnSpc>
                <a:spcPts val="1540"/>
              </a:lnSpc>
            </a:pPr>
            <a:r>
              <a:rPr lang="en-US" sz="1100" spc="-58" dirty="0">
                <a:solidFill>
                  <a:srgbClr val="222444"/>
                </a:solidFill>
                <a:latin typeface="Montserrat"/>
                <a:ea typeface="Montserrat"/>
                <a:cs typeface="Montserrat"/>
                <a:sym typeface="Montserrat"/>
              </a:rPr>
              <a:t>disabilities. Congress has not. When the Individuals with Disabilities Education Act (IDEA) was enacted in 1975,  Congress committed to covering 40 percent of the cost of educating students </a:t>
            </a:r>
          </a:p>
          <a:p>
            <a:pPr algn="l">
              <a:lnSpc>
                <a:spcPts val="1540"/>
              </a:lnSpc>
            </a:pPr>
            <a:r>
              <a:rPr lang="en-US" sz="1100" spc="-58" dirty="0">
                <a:latin typeface="Montserrat"/>
                <a:ea typeface="Montserrat"/>
                <a:cs typeface="Montserrat"/>
                <a:sym typeface="Montserrat"/>
              </a:rPr>
              <a:t>to help cover the excess costs of services for students </a:t>
            </a:r>
            <a:r>
              <a:rPr lang="en-US" sz="1100" spc="-58" dirty="0">
                <a:solidFill>
                  <a:srgbClr val="222444"/>
                </a:solidFill>
                <a:latin typeface="Montserrat"/>
                <a:ea typeface="Montserrat"/>
                <a:cs typeface="Montserrat"/>
                <a:sym typeface="Montserrat"/>
              </a:rPr>
              <a:t>with disabilities. That commitment was never intended to be optional. Yet today, the federal government funds </a:t>
            </a:r>
            <a:r>
              <a:rPr lang="en-US" sz="1100" spc="-58" dirty="0">
                <a:latin typeface="Montserrat"/>
                <a:ea typeface="Montserrat"/>
                <a:cs typeface="Montserrat"/>
                <a:sym typeface="Montserrat"/>
              </a:rPr>
              <a:t>only 10 percent, one-fourth </a:t>
            </a:r>
            <a:r>
              <a:rPr lang="en-US" sz="1100" spc="-58" dirty="0">
                <a:solidFill>
                  <a:srgbClr val="222444"/>
                </a:solidFill>
                <a:latin typeface="Montserrat"/>
                <a:ea typeface="Montserrat"/>
                <a:cs typeface="Montserrat"/>
                <a:sym typeface="Montserrat"/>
              </a:rPr>
              <a:t>of that promise, leaving states and local  school districts to absorb the rest.</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In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state</a:t>
            </a:r>
            <a:r>
              <a:rPr lang="en-US" sz="1100" spc="-58" dirty="0">
                <a:solidFill>
                  <a:srgbClr val="222444"/>
                </a:solidFill>
                <a:latin typeface="Montserrat"/>
                <a:ea typeface="Montserrat"/>
                <a:cs typeface="Montserrat"/>
                <a:sym typeface="Montserrat"/>
              </a:rPr>
              <a:t>], that gap is not theoretical - it is real and growing. Local school boards are legally required to provide special education services. We do not debate whether to comply; we do the work because it is right for students. But when federal funding falls short, districts are forced to redirect dollars from general education classrooms, student supports, and local priorities to meet </a:t>
            </a:r>
            <a:r>
              <a:rPr lang="en-US" sz="1100" spc="-58" dirty="0">
                <a:latin typeface="Montserrat"/>
                <a:ea typeface="Montserrat"/>
                <a:cs typeface="Montserrat"/>
                <a:sym typeface="Montserrat"/>
              </a:rPr>
              <a:t>these</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federal requirements.</a:t>
            </a:r>
          </a:p>
          <a:p>
            <a:pPr algn="l">
              <a:lnSpc>
                <a:spcPts val="1540"/>
              </a:lnSpc>
            </a:pPr>
            <a:r>
              <a:rPr lang="en-US" sz="1100" spc="-58" dirty="0">
                <a:solidFill>
                  <a:srgbClr val="222444"/>
                </a:solidFill>
                <a:latin typeface="Montserrat"/>
                <a:ea typeface="Montserrat"/>
                <a:cs typeface="Montserrat"/>
                <a:sym typeface="Montserrat"/>
              </a:rPr>
              <a:t>This is not sustainable. </a:t>
            </a:r>
            <a:r>
              <a:rPr lang="en-US" sz="1100" spc="-58" dirty="0">
                <a:latin typeface="Montserrat"/>
                <a:ea typeface="Montserrat"/>
                <a:cs typeface="Montserrat"/>
                <a:sym typeface="Montserrat"/>
              </a:rPr>
              <a:t>Since 1975, the students covered under the act have increased from 3.7 million to 8.3 million students in 2027. </a:t>
            </a:r>
            <a:r>
              <a:rPr lang="en-US" sz="1100" spc="-58" dirty="0">
                <a:solidFill>
                  <a:srgbClr val="222444"/>
                </a:solidFill>
                <a:latin typeface="Montserrat"/>
                <a:ea typeface="Montserrat"/>
                <a:cs typeface="Montserrat"/>
                <a:sym typeface="Montserrat"/>
              </a:rPr>
              <a:t>Special education costs are rising faster than overall school funding, driven by increased student needs, workforce shortages, transportation costs, and specialized services. At </a:t>
            </a:r>
          </a:p>
          <a:p>
            <a:pPr algn="l">
              <a:lnSpc>
                <a:spcPts val="1540"/>
              </a:lnSpc>
            </a:pPr>
            <a:r>
              <a:rPr lang="en-US" sz="1100" spc="-58" dirty="0">
                <a:solidFill>
                  <a:srgbClr val="222444"/>
                </a:solidFill>
                <a:latin typeface="Montserrat"/>
                <a:ea typeface="Montserrat"/>
                <a:cs typeface="Montserrat"/>
                <a:sym typeface="Montserrat"/>
              </a:rPr>
              <a:t>the same time, Congress continues to fall short on its funding obligation—pushing more </a:t>
            </a:r>
          </a:p>
          <a:p>
            <a:pPr algn="l">
              <a:lnSpc>
                <a:spcPts val="1540"/>
              </a:lnSpc>
            </a:pPr>
            <a:r>
              <a:rPr lang="en-US" sz="1100" spc="-58" dirty="0">
                <a:solidFill>
                  <a:srgbClr val="222444"/>
                </a:solidFill>
                <a:latin typeface="Montserrat"/>
                <a:ea typeface="Montserrat"/>
                <a:cs typeface="Montserrat"/>
                <a:sym typeface="Montserrat"/>
              </a:rPr>
              <a:t>costs onto states and local taxpayers.</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That is why school leaders across the country are calling for “40 by 40” - a renewed federal commitment to fund IDEA at the level originally promised </a:t>
            </a:r>
            <a:r>
              <a:rPr lang="en-US" sz="1100" spc="-58" dirty="0">
                <a:latin typeface="Montserrat"/>
                <a:ea typeface="Montserrat"/>
                <a:cs typeface="Montserrat"/>
                <a:sym typeface="Montserrat"/>
              </a:rPr>
              <a:t>– 40 percent by the year 2040</a:t>
            </a:r>
            <a:r>
              <a:rPr lang="en-US" sz="1100" spc="-58" dirty="0">
                <a:solidFill>
                  <a:srgbClr val="222444"/>
                </a:solidFill>
                <a:latin typeface="Montserrat"/>
                <a:ea typeface="Montserrat"/>
                <a:cs typeface="Montserrat"/>
                <a:sym typeface="Montserrat"/>
              </a:rPr>
              <a:t>. Fully funding IDEA would not create new mandates. It would simply honor an existing one. For communities like ours, that would mean:</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More resources staying in classrooms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Reduced pressure on local property taxes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Greater stability for special education staff</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Better outcomes for </a:t>
            </a:r>
            <a:r>
              <a:rPr lang="en-US" sz="1100" dirty="0">
                <a:latin typeface="Montserrat"/>
                <a:ea typeface="Montserrat"/>
                <a:cs typeface="Montserrat"/>
                <a:sym typeface="Montserrat"/>
              </a:rPr>
              <a:t>all </a:t>
            </a:r>
            <a:r>
              <a:rPr lang="en-US" sz="1100" dirty="0">
                <a:solidFill>
                  <a:srgbClr val="222444"/>
                </a:solidFill>
                <a:latin typeface="Montserrat"/>
                <a:ea typeface="Montserrat"/>
                <a:cs typeface="Montserrat"/>
                <a:sym typeface="Montserrat"/>
              </a:rPr>
              <a:t>students</a:t>
            </a:r>
            <a:endParaRPr lang="en-US" sz="1100" strike="sngStrike" dirty="0">
              <a:solidFill>
                <a:srgbClr val="222444"/>
              </a:solidFill>
              <a:latin typeface="Montserrat"/>
              <a:ea typeface="Montserrat"/>
              <a:cs typeface="Montserrat"/>
              <a:sym typeface="Montserrat"/>
            </a:endParaRPr>
          </a:p>
          <a:p>
            <a:pPr algn="l">
              <a:lnSpc>
                <a:spcPts val="1540"/>
              </a:lnSpc>
            </a:pPr>
            <a:endParaRPr lang="en-US" sz="1100" dirty="0">
              <a:solidFill>
                <a:srgbClr val="222444"/>
              </a:solidFill>
              <a:latin typeface="Montserrat"/>
              <a:ea typeface="Montserrat"/>
              <a:cs typeface="Montserrat"/>
              <a:sym typeface="Montserrat"/>
            </a:endParaRPr>
          </a:p>
          <a:p>
            <a:pPr algn="l">
              <a:lnSpc>
                <a:spcPts val="1540"/>
              </a:lnSpc>
            </a:pPr>
            <a:r>
              <a:rPr lang="en-US" sz="1100" dirty="0">
                <a:solidFill>
                  <a:srgbClr val="222444"/>
                </a:solidFill>
                <a:latin typeface="Montserrat"/>
                <a:ea typeface="Montserrat"/>
                <a:cs typeface="Montserrat"/>
                <a:sym typeface="Montserrat"/>
              </a:rPr>
              <a:t>This is not a partisan issue. IDEA has always enjoyed bipartisan support because access, </a:t>
            </a:r>
            <a:r>
              <a:rPr lang="en-US" sz="1100" dirty="0">
                <a:latin typeface="Montserrat"/>
                <a:ea typeface="Montserrat"/>
                <a:cs typeface="Montserrat"/>
                <a:sym typeface="Montserrat"/>
              </a:rPr>
              <a:t>achievement</a:t>
            </a:r>
            <a:r>
              <a:rPr lang="en-US" sz="1100" dirty="0">
                <a:solidFill>
                  <a:srgbClr val="222444"/>
                </a:solidFill>
                <a:latin typeface="Montserrat"/>
                <a:ea typeface="Montserrat"/>
                <a:cs typeface="Montserrat"/>
                <a:sym typeface="Montserrat"/>
              </a:rPr>
              <a:t> and opportunity for students with disabilities are shared values. What has been </a:t>
            </a:r>
          </a:p>
          <a:p>
            <a:pPr algn="l">
              <a:lnSpc>
                <a:spcPts val="1540"/>
              </a:lnSpc>
            </a:pPr>
            <a:r>
              <a:rPr lang="en-US" sz="1100" dirty="0">
                <a:solidFill>
                  <a:srgbClr val="222444"/>
                </a:solidFill>
                <a:latin typeface="Montserrat"/>
                <a:ea typeface="Montserrat"/>
                <a:cs typeface="Montserrat"/>
                <a:sym typeface="Montserrat"/>
              </a:rPr>
              <a:t>missing is follow-through. Local school boards are accountable to voters. Congress should be accountable to its commitments.</a:t>
            </a:r>
          </a:p>
          <a:p>
            <a:pPr algn="l">
              <a:lnSpc>
                <a:spcPts val="1540"/>
              </a:lnSpc>
            </a:pPr>
            <a:endParaRPr lang="en-US" sz="1100" dirty="0">
              <a:solidFill>
                <a:srgbClr val="222444"/>
              </a:solidFill>
              <a:latin typeface="Montserrat"/>
              <a:ea typeface="Montserrat"/>
              <a:cs typeface="Montserrat"/>
              <a:sym typeface="Montserrat"/>
            </a:endParaRPr>
          </a:p>
          <a:p>
            <a:pPr algn="l">
              <a:lnSpc>
                <a:spcPts val="1540"/>
              </a:lnSpc>
            </a:pPr>
            <a:r>
              <a:rPr lang="en-US" sz="1100" dirty="0">
                <a:solidFill>
                  <a:srgbClr val="222444"/>
                </a:solidFill>
                <a:latin typeface="Montserrat"/>
                <a:ea typeface="Montserrat"/>
                <a:cs typeface="Montserrat"/>
                <a:sym typeface="Montserrat"/>
              </a:rPr>
              <a:t>As Congress debates education funding in the coming months, our community should </a:t>
            </a:r>
          </a:p>
          <a:p>
            <a:pPr algn="l">
              <a:lnSpc>
                <a:spcPts val="1540"/>
              </a:lnSpc>
            </a:pPr>
            <a:r>
              <a:rPr lang="en-US" sz="1100" dirty="0">
                <a:solidFill>
                  <a:srgbClr val="222444"/>
                </a:solidFill>
                <a:latin typeface="Montserrat"/>
                <a:ea typeface="Montserrat"/>
                <a:cs typeface="Montserrat"/>
                <a:sym typeface="Montserrat"/>
              </a:rPr>
              <a:t>be clear: honoring the federal promise to students with disabilities is not optional—it is </a:t>
            </a:r>
          </a:p>
          <a:p>
            <a:pPr algn="l">
              <a:lnSpc>
                <a:spcPts val="1540"/>
              </a:lnSpc>
            </a:pPr>
            <a:r>
              <a:rPr lang="en-US" sz="1100" dirty="0">
                <a:solidFill>
                  <a:srgbClr val="222444"/>
                </a:solidFill>
                <a:latin typeface="Montserrat"/>
                <a:ea typeface="Montserrat"/>
                <a:cs typeface="Montserrat"/>
                <a:sym typeface="Montserrat"/>
              </a:rPr>
              <a:t>overdue.</a:t>
            </a:r>
          </a:p>
          <a:p>
            <a:pPr algn="l">
              <a:lnSpc>
                <a:spcPts val="1540"/>
              </a:lnSpc>
            </a:pPr>
            <a:endParaRPr lang="en-US" sz="1100" dirty="0">
              <a:solidFill>
                <a:srgbClr val="222444"/>
              </a:solidFill>
              <a:latin typeface="Montserrat"/>
              <a:ea typeface="Montserrat"/>
              <a:cs typeface="Montserrat"/>
              <a:sym typeface="Montserrat"/>
            </a:endParaRPr>
          </a:p>
          <a:p>
            <a:pPr algn="l">
              <a:lnSpc>
                <a:spcPts val="1540"/>
              </a:lnSpc>
            </a:pPr>
            <a:r>
              <a:rPr lang="en-US" sz="1100" dirty="0">
                <a:latin typeface="Montserrat"/>
                <a:ea typeface="Montserrat"/>
                <a:cs typeface="Montserrat"/>
                <a:sym typeface="Montserrat"/>
              </a:rPr>
              <a:t>Fifty </a:t>
            </a:r>
            <a:r>
              <a:rPr lang="en-US" sz="1100" dirty="0">
                <a:solidFill>
                  <a:srgbClr val="222444"/>
                </a:solidFill>
                <a:latin typeface="Montserrat"/>
                <a:ea typeface="Montserrat"/>
                <a:cs typeface="Montserrat"/>
                <a:sym typeface="Montserrat"/>
              </a:rPr>
              <a:t>years is long enough. It’s time for Congress to deliver on 40 by 40.</a:t>
            </a:r>
          </a:p>
          <a:p>
            <a:pPr algn="l">
              <a:lnSpc>
                <a:spcPts val="1540"/>
              </a:lnSpc>
            </a:pPr>
            <a:endParaRPr lang="en-US" sz="1100" dirty="0">
              <a:solidFill>
                <a:srgbClr val="222444"/>
              </a:solidFill>
              <a:latin typeface="Montserrat"/>
              <a:ea typeface="Montserrat"/>
              <a:cs typeface="Montserrat"/>
              <a:sym typeface="Montserrat"/>
            </a:endParaRPr>
          </a:p>
          <a:p>
            <a:pPr algn="l">
              <a:lnSpc>
                <a:spcPts val="1540"/>
              </a:lnSpc>
            </a:pPr>
            <a:r>
              <a:rPr lang="en-US" sz="1100" dirty="0">
                <a:solidFill>
                  <a:srgbClr val="222444"/>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name</a:t>
            </a:r>
            <a:r>
              <a:rPr lang="en-US" sz="1100" dirty="0">
                <a:solidFill>
                  <a:srgbClr val="222444"/>
                </a:solidFill>
                <a:latin typeface="Montserrat"/>
                <a:ea typeface="Montserrat"/>
                <a:cs typeface="Montserrat"/>
                <a:sym typeface="Montserrat"/>
              </a:rPr>
              <a:t>]:</a:t>
            </a:r>
          </a:p>
          <a:p>
            <a:pPr algn="l">
              <a:lnSpc>
                <a:spcPts val="1540"/>
              </a:lnSpc>
            </a:pPr>
            <a:r>
              <a:rPr lang="en-US" sz="1100" dirty="0">
                <a:solidFill>
                  <a:srgbClr val="222444"/>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name</a:t>
            </a:r>
            <a:r>
              <a:rPr lang="en-US" sz="1100" dirty="0">
                <a:solidFill>
                  <a:srgbClr val="222444"/>
                </a:solidFill>
                <a:latin typeface="Montserrat"/>
                <a:ea typeface="Montserrat"/>
                <a:cs typeface="Montserrat"/>
                <a:sym typeface="Montserrat"/>
              </a:rPr>
              <a:t>] is a [school board member/superintendent/education leader] in </a:t>
            </a:r>
          </a:p>
          <a:p>
            <a:pPr algn="l">
              <a:lnSpc>
                <a:spcPts val="1540"/>
              </a:lnSpc>
            </a:pPr>
            <a:r>
              <a:rPr lang="en-US" sz="1100" dirty="0">
                <a:solidFill>
                  <a:srgbClr val="222444"/>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district</a:t>
            </a:r>
            <a:r>
              <a:rPr lang="en-US" sz="1100" dirty="0">
                <a:solidFill>
                  <a:srgbClr val="222444"/>
                </a:solidFill>
                <a:latin typeface="Montserrat"/>
                <a:ea typeface="Montserrat"/>
                <a:cs typeface="Montserrat"/>
                <a:sym typeface="Montserrat"/>
              </a:rPr>
              <a:t>] and a member of the [</a:t>
            </a:r>
            <a:r>
              <a:rPr lang="en-US" sz="1100" dirty="0">
                <a:solidFill>
                  <a:srgbClr val="FF0000"/>
                </a:solidFill>
                <a:latin typeface="Montserrat"/>
                <a:ea typeface="Montserrat"/>
                <a:cs typeface="Montserrat"/>
                <a:sym typeface="Montserrat"/>
              </a:rPr>
              <a:t>State School Boards Association</a:t>
            </a:r>
            <a:r>
              <a:rPr lang="en-US" sz="1100" dirty="0">
                <a:solidFill>
                  <a:srgbClr val="222444"/>
                </a:solidFill>
                <a:latin typeface="Montserrat"/>
                <a:ea typeface="Montserrat"/>
                <a:cs typeface="Montserrat"/>
                <a:sym typeface="Montserrat"/>
              </a:rPr>
              <a:t>]</a:t>
            </a:r>
          </a:p>
        </p:txBody>
      </p:sp>
      <p:sp>
        <p:nvSpPr>
          <p:cNvPr id="4" name="AutoShape 4"/>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5" name="TextBox 5"/>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6" name="TextBox 6"/>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19</a:t>
            </a:r>
          </a:p>
        </p:txBody>
      </p:sp>
      <p:sp>
        <p:nvSpPr>
          <p:cNvPr id="7" name="TextBox 7"/>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TextBox 5"/>
          <p:cNvSpPr txBox="1"/>
          <p:nvPr/>
        </p:nvSpPr>
        <p:spPr>
          <a:xfrm>
            <a:off x="1142289" y="349364"/>
            <a:ext cx="6245439" cy="546345"/>
          </a:xfrm>
          <a:prstGeom prst="rect">
            <a:avLst/>
          </a:prstGeom>
        </p:spPr>
        <p:txBody>
          <a:bodyPr lIns="0" tIns="0" rIns="0" bIns="0" rtlCol="0" anchor="t">
            <a:spAutoFit/>
          </a:bodyPr>
          <a:lstStyle/>
          <a:p>
            <a:pPr marL="0" lvl="0" indent="0" algn="ctr">
              <a:lnSpc>
                <a:spcPts val="3975"/>
              </a:lnSpc>
              <a:spcBef>
                <a:spcPct val="0"/>
              </a:spcBef>
            </a:pPr>
            <a:r>
              <a:rPr lang="en-US" sz="3397">
                <a:solidFill>
                  <a:srgbClr val="000000"/>
                </a:solidFill>
                <a:latin typeface="The Seasons"/>
                <a:ea typeface="The Seasons"/>
                <a:cs typeface="The Seasons"/>
                <a:sym typeface="The Seasons"/>
              </a:rPr>
              <a:t>CONGRESSIONAL OUTREACH</a:t>
            </a:r>
          </a:p>
        </p:txBody>
      </p:sp>
      <p:sp>
        <p:nvSpPr>
          <p:cNvPr id="6" name="Freeform 6"/>
          <p:cNvSpPr/>
          <p:nvPr/>
        </p:nvSpPr>
        <p:spPr>
          <a:xfrm>
            <a:off x="287823" y="357011"/>
            <a:ext cx="489417" cy="559624"/>
          </a:xfrm>
          <a:custGeom>
            <a:avLst/>
            <a:gdLst/>
            <a:ahLst/>
            <a:cxnLst/>
            <a:rect l="l" t="t" r="r" b="b"/>
            <a:pathLst>
              <a:path w="489417" h="559624">
                <a:moveTo>
                  <a:pt x="0" y="0"/>
                </a:moveTo>
                <a:lnTo>
                  <a:pt x="489417" y="0"/>
                </a:lnTo>
                <a:lnTo>
                  <a:pt x="489417" y="559625"/>
                </a:lnTo>
                <a:lnTo>
                  <a:pt x="0" y="5596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7"/>
          <p:cNvSpPr txBox="1"/>
          <p:nvPr/>
        </p:nvSpPr>
        <p:spPr>
          <a:xfrm>
            <a:off x="1309009" y="897586"/>
            <a:ext cx="5912000" cy="617220"/>
          </a:xfrm>
          <a:prstGeom prst="rect">
            <a:avLst/>
          </a:prstGeom>
        </p:spPr>
        <p:txBody>
          <a:bodyPr lIns="0" tIns="0" rIns="0" bIns="0" rtlCol="0" anchor="t">
            <a:spAutoFit/>
          </a:bodyPr>
          <a:lstStyle/>
          <a:p>
            <a:pPr algn="ctr">
              <a:lnSpc>
                <a:spcPts val="1679"/>
              </a:lnSpc>
            </a:pPr>
            <a:r>
              <a:rPr lang="en-US" sz="1200">
                <a:solidFill>
                  <a:srgbClr val="000000"/>
                </a:solidFill>
                <a:latin typeface="Montserrat"/>
                <a:ea typeface="Montserrat"/>
                <a:cs typeface="Montserrat"/>
                <a:sym typeface="Montserrat"/>
              </a:rPr>
              <a:t>For this campaign to be effective, members of congress need to receive multiple messages from various stakeholders with personal stories. </a:t>
            </a:r>
          </a:p>
          <a:p>
            <a:pPr algn="ctr">
              <a:lnSpc>
                <a:spcPts val="1679"/>
              </a:lnSpc>
            </a:pPr>
            <a:endParaRPr lang="en-US" sz="1200">
              <a:solidFill>
                <a:srgbClr val="000000"/>
              </a:solidFill>
              <a:latin typeface="Montserrat"/>
              <a:ea typeface="Montserrat"/>
              <a:cs typeface="Montserrat"/>
              <a:sym typeface="Montserrat"/>
            </a:endParaRPr>
          </a:p>
        </p:txBody>
      </p:sp>
      <p:sp>
        <p:nvSpPr>
          <p:cNvPr id="8" name="AutoShape 8"/>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9" name="TextBox 9"/>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0" name="TextBox 10"/>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20</a:t>
            </a:r>
          </a:p>
        </p:txBody>
      </p:sp>
      <p:sp>
        <p:nvSpPr>
          <p:cNvPr id="11" name="TextBox 11"/>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grpSp>
        <p:nvGrpSpPr>
          <p:cNvPr id="12" name="Group 12"/>
          <p:cNvGrpSpPr/>
          <p:nvPr/>
        </p:nvGrpSpPr>
        <p:grpSpPr>
          <a:xfrm>
            <a:off x="1399117" y="2437476"/>
            <a:ext cx="2524259" cy="547183"/>
            <a:chOff x="0" y="0"/>
            <a:chExt cx="879916" cy="190739"/>
          </a:xfrm>
        </p:grpSpPr>
        <p:sp>
          <p:nvSpPr>
            <p:cNvPr id="13" name="Freeform 13"/>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14" name="TextBox 14"/>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15" name="Group 15"/>
          <p:cNvGrpSpPr/>
          <p:nvPr/>
        </p:nvGrpSpPr>
        <p:grpSpPr>
          <a:xfrm>
            <a:off x="3939190" y="2430827"/>
            <a:ext cx="3359589" cy="553832"/>
            <a:chOff x="0" y="0"/>
            <a:chExt cx="1171099" cy="193057"/>
          </a:xfrm>
        </p:grpSpPr>
        <p:sp>
          <p:nvSpPr>
            <p:cNvPr id="16" name="Freeform 16"/>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17" name="TextBox 17"/>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18" name="TextBox 18"/>
          <p:cNvSpPr txBox="1"/>
          <p:nvPr/>
        </p:nvSpPr>
        <p:spPr>
          <a:xfrm>
            <a:off x="1785050" y="2558621"/>
            <a:ext cx="1902340" cy="292735"/>
          </a:xfrm>
          <a:prstGeom prst="rect">
            <a:avLst/>
          </a:prstGeom>
        </p:spPr>
        <p:txBody>
          <a:bodyPr lIns="0" tIns="0" rIns="0" bIns="0" rtlCol="0" anchor="t">
            <a:spAutoFit/>
          </a:bodyPr>
          <a:lstStyle/>
          <a:p>
            <a:pPr algn="r">
              <a:lnSpc>
                <a:spcPts val="2239"/>
              </a:lnSpc>
            </a:pPr>
            <a:r>
              <a:rPr lang="en-US" sz="1599" b="1">
                <a:solidFill>
                  <a:srgbClr val="FFFFFF"/>
                </a:solidFill>
                <a:latin typeface="The Seasons Bold"/>
                <a:ea typeface="The Seasons Bold"/>
                <a:cs typeface="The Seasons Bold"/>
                <a:sym typeface="The Seasons Bold"/>
              </a:rPr>
              <a:t>Letter to Congress</a:t>
            </a:r>
          </a:p>
        </p:txBody>
      </p:sp>
      <p:sp>
        <p:nvSpPr>
          <p:cNvPr id="19" name="TextBox 19"/>
          <p:cNvSpPr txBox="1"/>
          <p:nvPr/>
        </p:nvSpPr>
        <p:spPr>
          <a:xfrm>
            <a:off x="4049611" y="2587196"/>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 21</a:t>
            </a:r>
          </a:p>
        </p:txBody>
      </p:sp>
      <p:grpSp>
        <p:nvGrpSpPr>
          <p:cNvPr id="20" name="Group 20"/>
          <p:cNvGrpSpPr/>
          <p:nvPr/>
        </p:nvGrpSpPr>
        <p:grpSpPr>
          <a:xfrm>
            <a:off x="1399117" y="3048458"/>
            <a:ext cx="2524259" cy="547183"/>
            <a:chOff x="0" y="0"/>
            <a:chExt cx="879916" cy="190739"/>
          </a:xfrm>
        </p:grpSpPr>
        <p:sp>
          <p:nvSpPr>
            <p:cNvPr id="21" name="Freeform 21"/>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22" name="TextBox 22"/>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23" name="Group 23"/>
          <p:cNvGrpSpPr/>
          <p:nvPr/>
        </p:nvGrpSpPr>
        <p:grpSpPr>
          <a:xfrm>
            <a:off x="3939190" y="3041809"/>
            <a:ext cx="3359589" cy="553832"/>
            <a:chOff x="0" y="0"/>
            <a:chExt cx="1171099" cy="193057"/>
          </a:xfrm>
        </p:grpSpPr>
        <p:sp>
          <p:nvSpPr>
            <p:cNvPr id="24" name="Freeform 24"/>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25" name="TextBox 25"/>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26" name="TextBox 26"/>
          <p:cNvSpPr txBox="1"/>
          <p:nvPr/>
        </p:nvSpPr>
        <p:spPr>
          <a:xfrm>
            <a:off x="1490396" y="3169603"/>
            <a:ext cx="2196993" cy="292735"/>
          </a:xfrm>
          <a:prstGeom prst="rect">
            <a:avLst/>
          </a:prstGeom>
        </p:spPr>
        <p:txBody>
          <a:bodyPr lIns="0" tIns="0" rIns="0" bIns="0" rtlCol="0" anchor="t">
            <a:spAutoFit/>
          </a:bodyPr>
          <a:lstStyle/>
          <a:p>
            <a:pPr algn="r">
              <a:lnSpc>
                <a:spcPts val="2239"/>
              </a:lnSpc>
            </a:pPr>
            <a:r>
              <a:rPr lang="en-US" sz="1599" b="1">
                <a:solidFill>
                  <a:srgbClr val="FFFFFF"/>
                </a:solidFill>
                <a:latin typeface="The Seasons Bold"/>
                <a:ea typeface="The Seasons Bold"/>
                <a:cs typeface="The Seasons Bold"/>
                <a:sym typeface="The Seasons Bold"/>
              </a:rPr>
              <a:t>Copy for Leave Behind</a:t>
            </a:r>
          </a:p>
        </p:txBody>
      </p:sp>
      <p:sp>
        <p:nvSpPr>
          <p:cNvPr id="27" name="TextBox 27"/>
          <p:cNvSpPr txBox="1"/>
          <p:nvPr/>
        </p:nvSpPr>
        <p:spPr>
          <a:xfrm>
            <a:off x="4049611" y="3198178"/>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Pages 22-23</a:t>
            </a:r>
          </a:p>
        </p:txBody>
      </p:sp>
      <p:grpSp>
        <p:nvGrpSpPr>
          <p:cNvPr id="28" name="Group 28"/>
          <p:cNvGrpSpPr/>
          <p:nvPr/>
        </p:nvGrpSpPr>
        <p:grpSpPr>
          <a:xfrm>
            <a:off x="1399117" y="3659440"/>
            <a:ext cx="2524259" cy="547183"/>
            <a:chOff x="0" y="0"/>
            <a:chExt cx="879916" cy="190739"/>
          </a:xfrm>
        </p:grpSpPr>
        <p:sp>
          <p:nvSpPr>
            <p:cNvPr id="29" name="Freeform 29"/>
            <p:cNvSpPr/>
            <p:nvPr/>
          </p:nvSpPr>
          <p:spPr>
            <a:xfrm>
              <a:off x="0" y="0"/>
              <a:ext cx="879916" cy="190739"/>
            </a:xfrm>
            <a:custGeom>
              <a:avLst/>
              <a:gdLst/>
              <a:ahLst/>
              <a:cxnLst/>
              <a:rect l="l" t="t" r="r" b="b"/>
              <a:pathLst>
                <a:path w="879916" h="190739">
                  <a:moveTo>
                    <a:pt x="0" y="0"/>
                  </a:moveTo>
                  <a:lnTo>
                    <a:pt x="879916" y="0"/>
                  </a:lnTo>
                  <a:lnTo>
                    <a:pt x="879916" y="190739"/>
                  </a:lnTo>
                  <a:lnTo>
                    <a:pt x="0" y="190739"/>
                  </a:lnTo>
                  <a:close/>
                </a:path>
              </a:pathLst>
            </a:custGeom>
            <a:solidFill>
              <a:srgbClr val="10598F"/>
            </a:solidFill>
          </p:spPr>
          <p:txBody>
            <a:bodyPr/>
            <a:lstStyle/>
            <a:p>
              <a:endParaRPr lang="en-US"/>
            </a:p>
          </p:txBody>
        </p:sp>
        <p:sp>
          <p:nvSpPr>
            <p:cNvPr id="30" name="TextBox 30"/>
            <p:cNvSpPr txBox="1"/>
            <p:nvPr/>
          </p:nvSpPr>
          <p:spPr>
            <a:xfrm>
              <a:off x="0" y="-47625"/>
              <a:ext cx="879916" cy="238364"/>
            </a:xfrm>
            <a:prstGeom prst="rect">
              <a:avLst/>
            </a:prstGeom>
          </p:spPr>
          <p:txBody>
            <a:bodyPr lIns="50800" tIns="50800" rIns="50800" bIns="50800" rtlCol="0" anchor="ctr"/>
            <a:lstStyle/>
            <a:p>
              <a:pPr algn="ctr">
                <a:lnSpc>
                  <a:spcPts val="1960"/>
                </a:lnSpc>
              </a:pPr>
              <a:endParaRPr/>
            </a:p>
          </p:txBody>
        </p:sp>
      </p:grpSp>
      <p:grpSp>
        <p:nvGrpSpPr>
          <p:cNvPr id="31" name="Group 31"/>
          <p:cNvGrpSpPr/>
          <p:nvPr/>
        </p:nvGrpSpPr>
        <p:grpSpPr>
          <a:xfrm>
            <a:off x="3939190" y="3652791"/>
            <a:ext cx="3359589" cy="553832"/>
            <a:chOff x="0" y="0"/>
            <a:chExt cx="1171099" cy="193057"/>
          </a:xfrm>
        </p:grpSpPr>
        <p:sp>
          <p:nvSpPr>
            <p:cNvPr id="32" name="Freeform 32"/>
            <p:cNvSpPr/>
            <p:nvPr/>
          </p:nvSpPr>
          <p:spPr>
            <a:xfrm>
              <a:off x="0" y="0"/>
              <a:ext cx="1171099" cy="193057"/>
            </a:xfrm>
            <a:custGeom>
              <a:avLst/>
              <a:gdLst/>
              <a:ahLst/>
              <a:cxnLst/>
              <a:rect l="l" t="t" r="r" b="b"/>
              <a:pathLst>
                <a:path w="1171099" h="193057">
                  <a:moveTo>
                    <a:pt x="0" y="0"/>
                  </a:moveTo>
                  <a:lnTo>
                    <a:pt x="1171099" y="0"/>
                  </a:lnTo>
                  <a:lnTo>
                    <a:pt x="1171099" y="193057"/>
                  </a:lnTo>
                  <a:lnTo>
                    <a:pt x="0" y="193057"/>
                  </a:lnTo>
                  <a:close/>
                </a:path>
              </a:pathLst>
            </a:custGeom>
            <a:solidFill>
              <a:srgbClr val="10598F">
                <a:alpha val="14902"/>
              </a:srgbClr>
            </a:solidFill>
          </p:spPr>
          <p:txBody>
            <a:bodyPr/>
            <a:lstStyle/>
            <a:p>
              <a:endParaRPr lang="en-US"/>
            </a:p>
          </p:txBody>
        </p:sp>
        <p:sp>
          <p:nvSpPr>
            <p:cNvPr id="33" name="TextBox 33"/>
            <p:cNvSpPr txBox="1"/>
            <p:nvPr/>
          </p:nvSpPr>
          <p:spPr>
            <a:xfrm>
              <a:off x="0" y="-47625"/>
              <a:ext cx="1171099" cy="240682"/>
            </a:xfrm>
            <a:prstGeom prst="rect">
              <a:avLst/>
            </a:prstGeom>
          </p:spPr>
          <p:txBody>
            <a:bodyPr lIns="50800" tIns="50800" rIns="50800" bIns="50800" rtlCol="0" anchor="ctr"/>
            <a:lstStyle/>
            <a:p>
              <a:pPr algn="ctr">
                <a:lnSpc>
                  <a:spcPts val="1960"/>
                </a:lnSpc>
              </a:pPr>
              <a:endParaRPr/>
            </a:p>
          </p:txBody>
        </p:sp>
      </p:grpSp>
      <p:sp>
        <p:nvSpPr>
          <p:cNvPr id="34" name="TextBox 34"/>
          <p:cNvSpPr txBox="1"/>
          <p:nvPr/>
        </p:nvSpPr>
        <p:spPr>
          <a:xfrm>
            <a:off x="1490396" y="3734564"/>
            <a:ext cx="2196993" cy="472059"/>
          </a:xfrm>
          <a:prstGeom prst="rect">
            <a:avLst/>
          </a:prstGeom>
        </p:spPr>
        <p:txBody>
          <a:bodyPr lIns="0" tIns="0" rIns="0" bIns="0" rtlCol="0" anchor="t">
            <a:spAutoFit/>
          </a:bodyPr>
          <a:lstStyle/>
          <a:p>
            <a:pPr algn="r">
              <a:lnSpc>
                <a:spcPts val="1727"/>
              </a:lnSpc>
            </a:pPr>
            <a:r>
              <a:rPr lang="en-US" sz="1599" b="1">
                <a:solidFill>
                  <a:srgbClr val="FFFFFF"/>
                </a:solidFill>
                <a:latin typeface="The Seasons Bold"/>
                <a:ea typeface="The Seasons Bold"/>
                <a:cs typeface="The Seasons Bold"/>
                <a:sym typeface="The Seasons Bold"/>
              </a:rPr>
              <a:t>Sample Congressional Testimony</a:t>
            </a:r>
          </a:p>
        </p:txBody>
      </p:sp>
      <p:sp>
        <p:nvSpPr>
          <p:cNvPr id="35" name="TextBox 35"/>
          <p:cNvSpPr txBox="1"/>
          <p:nvPr/>
        </p:nvSpPr>
        <p:spPr>
          <a:xfrm>
            <a:off x="4049611" y="3809160"/>
            <a:ext cx="1902340" cy="264160"/>
          </a:xfrm>
          <a:prstGeom prst="rect">
            <a:avLst/>
          </a:prstGeom>
        </p:spPr>
        <p:txBody>
          <a:bodyPr lIns="0" tIns="0" rIns="0" bIns="0" rtlCol="0" anchor="t">
            <a:spAutoFit/>
          </a:bodyPr>
          <a:lstStyle/>
          <a:p>
            <a:pPr algn="l">
              <a:lnSpc>
                <a:spcPts val="2239"/>
              </a:lnSpc>
            </a:pPr>
            <a:r>
              <a:rPr lang="en-US" sz="1599">
                <a:solidFill>
                  <a:srgbClr val="10598F"/>
                </a:solidFill>
                <a:latin typeface="Montserrat"/>
                <a:ea typeface="Montserrat"/>
                <a:cs typeface="Montserrat"/>
                <a:sym typeface="Montserrat"/>
              </a:rPr>
              <a:t>Page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106205"/>
            <a:ext cx="6252720" cy="670560"/>
          </a:xfrm>
          <a:prstGeom prst="rect">
            <a:avLst/>
          </a:prstGeom>
        </p:spPr>
        <p:txBody>
          <a:bodyPr lIns="0" tIns="0" rIns="0" bIns="0" rtlCol="0" anchor="t">
            <a:spAutoFit/>
          </a:bodyPr>
          <a:lstStyle/>
          <a:p>
            <a:pPr algn="ctr">
              <a:lnSpc>
                <a:spcPts val="5040"/>
              </a:lnSpc>
              <a:spcBef>
                <a:spcPct val="0"/>
              </a:spcBef>
            </a:pPr>
            <a:r>
              <a:rPr lang="en-US" sz="3600" b="1" spc="-190">
                <a:solidFill>
                  <a:srgbClr val="10598F"/>
                </a:solidFill>
                <a:latin typeface="The Seasons Bold"/>
                <a:ea typeface="The Seasons Bold"/>
                <a:cs typeface="The Seasons Bold"/>
                <a:sym typeface="The Seasons Bold"/>
              </a:rPr>
              <a:t>Letter to Congress</a:t>
            </a:r>
          </a:p>
        </p:txBody>
      </p:sp>
      <p:sp>
        <p:nvSpPr>
          <p:cNvPr id="3" name="TextBox 3"/>
          <p:cNvSpPr txBox="1"/>
          <p:nvPr/>
        </p:nvSpPr>
        <p:spPr>
          <a:xfrm>
            <a:off x="519467" y="2057400"/>
            <a:ext cx="7024333" cy="7488781"/>
          </a:xfrm>
          <a:prstGeom prst="rect">
            <a:avLst/>
          </a:prstGeom>
        </p:spPr>
        <p:txBody>
          <a:bodyPr lIns="0" tIns="0" rIns="0" bIns="0" rtlCol="0" anchor="t">
            <a:spAutoFit/>
          </a:bodyPr>
          <a:lstStyle/>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Dear Congressman/Congresswoman [</a:t>
            </a:r>
            <a:r>
              <a:rPr lang="en-US" sz="1100" spc="-58" dirty="0">
                <a:solidFill>
                  <a:srgbClr val="FF0000"/>
                </a:solidFill>
                <a:latin typeface="Montserrat"/>
                <a:ea typeface="Montserrat"/>
                <a:cs typeface="Montserrat"/>
                <a:sym typeface="Montserrat"/>
              </a:rPr>
              <a:t>insert last name</a:t>
            </a:r>
            <a:r>
              <a:rPr lang="en-US" sz="1100" spc="-58" dirty="0">
                <a:solidFill>
                  <a:srgbClr val="222444"/>
                </a:solidFill>
                <a:latin typeface="Montserrat"/>
                <a:ea typeface="Montserrat"/>
                <a:cs typeface="Montserrat"/>
                <a:sym typeface="Montserrat"/>
              </a:rPr>
              <a:t>]:</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I am writing on behalf of the students, families, and taxpayers in [</a:t>
            </a:r>
            <a:r>
              <a:rPr lang="en-US" sz="1100" spc="-58" dirty="0">
                <a:solidFill>
                  <a:srgbClr val="FF0000"/>
                </a:solidFill>
                <a:latin typeface="Montserrat"/>
                <a:ea typeface="Montserrat"/>
                <a:cs typeface="Montserrat"/>
                <a:sym typeface="Montserrat"/>
              </a:rPr>
              <a:t>insert Congressional district</a:t>
            </a:r>
            <a:r>
              <a:rPr lang="en-US" sz="1100" spc="-58" dirty="0">
                <a:solidFill>
                  <a:srgbClr val="222444"/>
                </a:solidFill>
                <a:latin typeface="Montserrat"/>
                <a:ea typeface="Montserrat"/>
                <a:cs typeface="Montserrat"/>
                <a:sym typeface="Montserrat"/>
              </a:rPr>
              <a:t>] to urge you to support full federal funding of the Individuals with Disabilities Education Act (IDEA) </a:t>
            </a:r>
            <a:r>
              <a:rPr lang="en-US" sz="1100" spc="-58" dirty="0">
                <a:solidFill>
                  <a:srgbClr val="FF0000"/>
                </a:solidFill>
                <a:latin typeface="Montserrat"/>
                <a:ea typeface="Montserrat"/>
                <a:cs typeface="Montserrat"/>
                <a:sym typeface="Montserrat"/>
              </a:rPr>
              <a:t>[insert bill number if available]</a:t>
            </a:r>
            <a:r>
              <a:rPr lang="en-US" sz="1100" spc="-58" dirty="0">
                <a:solidFill>
                  <a:srgbClr val="222444"/>
                </a:solidFill>
                <a:latin typeface="Montserrat"/>
                <a:ea typeface="Montserrat"/>
                <a:cs typeface="Montserrat"/>
                <a:sym typeface="Montserrat"/>
              </a:rPr>
              <a:t>.</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When IDEA was enacted, Congress committed to covering 40 percent of the cost of educating students with disabilities. Today, that promise remains unfulfilled. As a result, local school districts are forced to redirect funds from general education, student supports, and locally approved priorities to cover federally mandated services.</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In [</a:t>
            </a:r>
            <a:r>
              <a:rPr lang="en-US" sz="1100" spc="-58" dirty="0">
                <a:solidFill>
                  <a:srgbClr val="FF0000"/>
                </a:solidFill>
                <a:latin typeface="Montserrat"/>
                <a:ea typeface="Montserrat"/>
                <a:cs typeface="Montserrat"/>
                <a:sym typeface="Montserrat"/>
              </a:rPr>
              <a:t>insert school district</a:t>
            </a:r>
            <a:r>
              <a:rPr lang="en-US" sz="1100" spc="-58" dirty="0">
                <a:solidFill>
                  <a:srgbClr val="222444"/>
                </a:solidFill>
                <a:latin typeface="Montserrat"/>
                <a:ea typeface="Montserrat"/>
                <a:cs typeface="Montserrat"/>
                <a:sym typeface="Montserrat"/>
              </a:rPr>
              <a:t>], this funding gap has real consequences. Special education costs continue to rise due to increased student needs, workforce shortages, transportation requirements, and specialized services. Yet federal funding has not kept pace - placing increasing strain on local budgets and taxpayers.</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Local school boards do not have the option to scale back services. We meet our legal and moral obligations to students every day. But when the federal government does not meet its share, local communities are left to fill the gap. That is why we support the IDEA 40%. </a:t>
            </a:r>
            <a:r>
              <a:rPr lang="en-US" sz="1100" spc="-58" dirty="0">
                <a:latin typeface="Montserrat"/>
                <a:ea typeface="Montserrat"/>
                <a:cs typeface="Montserrat"/>
                <a:sym typeface="Montserrat"/>
              </a:rPr>
              <a:t>I am enclosing the board resolution our school board recently passed to </a:t>
            </a:r>
            <a:r>
              <a:rPr lang="en-US" sz="1100" spc="-58" dirty="0">
                <a:solidFill>
                  <a:srgbClr val="222444"/>
                </a:solidFill>
                <a:latin typeface="Montserrat"/>
                <a:ea typeface="Montserrat"/>
                <a:cs typeface="Montserrat"/>
                <a:sym typeface="Montserrat"/>
              </a:rPr>
              <a:t>call on Congress to fully fund IDEA at the level originally promised.</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Fully funding IDEA would:</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strengthen educational services for students with disabilities;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reduce pressure on state and local budgets;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protect funding for all students;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reinforce trust between federal, state, and local partners,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and help facilitate better outcomes for </a:t>
            </a:r>
            <a:r>
              <a:rPr lang="en-US" sz="1100" spc="-58" dirty="0">
                <a:latin typeface="Montserrat"/>
                <a:ea typeface="Montserrat"/>
                <a:cs typeface="Montserrat"/>
                <a:sym typeface="Montserrat"/>
              </a:rPr>
              <a:t>all</a:t>
            </a:r>
            <a:r>
              <a:rPr lang="en-US" sz="1100" spc="-58" dirty="0">
                <a:solidFill>
                  <a:srgbClr val="222444"/>
                </a:solidFill>
                <a:latin typeface="Montserrat"/>
                <a:ea typeface="Montserrat"/>
                <a:cs typeface="Montserrat"/>
                <a:sym typeface="Montserrat"/>
              </a:rPr>
              <a:t> students. </a:t>
            </a:r>
          </a:p>
          <a:p>
            <a:pPr marL="118746" lvl="1"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This is not about creating new programs or mandates. It is about honoring an existing federal commitment.</a:t>
            </a:r>
            <a:r>
              <a:rPr lang="en-US" sz="1100" strike="sngStrike" spc="-58" dirty="0">
                <a:solidFill>
                  <a:srgbClr val="222444"/>
                </a:solidFill>
                <a:latin typeface="Montserrat"/>
                <a:ea typeface="Montserrat"/>
                <a:cs typeface="Montserrat"/>
                <a:sym typeface="Montserrat"/>
              </a:rPr>
              <a:t> </a:t>
            </a:r>
            <a:r>
              <a:rPr lang="en-US" sz="1100" spc="-58" dirty="0">
                <a:latin typeface="Montserrat"/>
                <a:ea typeface="Montserrat"/>
                <a:cs typeface="Montserrat"/>
                <a:sym typeface="Montserrat"/>
              </a:rPr>
              <a:t>We </a:t>
            </a:r>
            <a:r>
              <a:rPr lang="en-US" sz="1100" spc="-58" dirty="0">
                <a:solidFill>
                  <a:srgbClr val="222444"/>
                </a:solidFill>
                <a:latin typeface="Montserrat"/>
                <a:ea typeface="Montserrat"/>
                <a:cs typeface="Montserrat"/>
                <a:sym typeface="Montserrat"/>
              </a:rPr>
              <a:t>urge you to make full IDEA funding a priority in upcoming appropriations and education legislation. </a:t>
            </a:r>
            <a:r>
              <a:rPr lang="en-US" sz="1100" spc="-58" dirty="0">
                <a:latin typeface="Montserrat"/>
                <a:ea typeface="Montserrat"/>
                <a:cs typeface="Montserrat"/>
                <a:sym typeface="Montserrat"/>
              </a:rPr>
              <a:t>Please support the annual increase for IDEA appropriations outlined in the IDEA Full Funding legislation and share your support with the Appropriations Committee.</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Our students - and our communities - are counting on your leadership.</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Thank you for your service and your attention to this critical issue.</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Sincerely,</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name</a:t>
            </a:r>
            <a:r>
              <a:rPr lang="en-US" sz="1100" spc="-58" dirty="0">
                <a:solidFill>
                  <a:srgbClr val="222444"/>
                </a:solidFill>
                <a:latin typeface="Montserrat"/>
                <a:ea typeface="Montserrat"/>
                <a:cs typeface="Montserrat"/>
                <a:sym typeface="Montserrat"/>
              </a:rPr>
              <a:t>]</a:t>
            </a:r>
          </a:p>
        </p:txBody>
      </p:sp>
      <p:sp>
        <p:nvSpPr>
          <p:cNvPr id="4" name="TextBox 4"/>
          <p:cNvSpPr txBox="1"/>
          <p:nvPr/>
        </p:nvSpPr>
        <p:spPr>
          <a:xfrm>
            <a:off x="435868" y="856770"/>
            <a:ext cx="6935465" cy="375285"/>
          </a:xfrm>
          <a:prstGeom prst="rect">
            <a:avLst/>
          </a:prstGeom>
        </p:spPr>
        <p:txBody>
          <a:bodyPr lIns="0" tIns="0" rIns="0" bIns="0" rtlCol="0" anchor="t">
            <a:spAutoFit/>
          </a:bodyPr>
          <a:lstStyle/>
          <a:p>
            <a:pPr algn="ctr">
              <a:lnSpc>
                <a:spcPts val="1560"/>
              </a:lnSpc>
            </a:pPr>
            <a:r>
              <a:rPr lang="en-US" sz="1200">
                <a:solidFill>
                  <a:srgbClr val="2B2B2B"/>
                </a:solidFill>
                <a:latin typeface="Montserrat"/>
                <a:ea typeface="Montserrat"/>
                <a:cs typeface="Montserrat"/>
                <a:sym typeface="Montserrat"/>
              </a:rPr>
              <a:t>The purpose is direct advocacy from school board members and</a:t>
            </a:r>
          </a:p>
          <a:p>
            <a:pPr algn="ctr">
              <a:lnSpc>
                <a:spcPts val="1560"/>
              </a:lnSpc>
            </a:pPr>
            <a:r>
              <a:rPr lang="en-US" sz="1200">
                <a:solidFill>
                  <a:srgbClr val="2B2B2B"/>
                </a:solidFill>
                <a:latin typeface="Montserrat"/>
                <a:ea typeface="Montserrat"/>
                <a:cs typeface="Montserrat"/>
                <a:sym typeface="Montserrat"/>
              </a:rPr>
              <a:t>district leaders; designed for email or printed delivery</a:t>
            </a:r>
          </a:p>
        </p:txBody>
      </p:sp>
      <p:sp>
        <p:nvSpPr>
          <p:cNvPr id="5" name="TextBox 5"/>
          <p:cNvSpPr txBox="1"/>
          <p:nvPr/>
        </p:nvSpPr>
        <p:spPr>
          <a:xfrm>
            <a:off x="435868" y="1306781"/>
            <a:ext cx="4575135" cy="666849"/>
          </a:xfrm>
          <a:prstGeom prst="rect">
            <a:avLst/>
          </a:prstGeom>
        </p:spPr>
        <p:txBody>
          <a:bodyPr wrap="square" lIns="0" tIns="0" rIns="0" bIns="0" rtlCol="0" anchor="t">
            <a:spAutoFit/>
          </a:bodyPr>
          <a:lstStyle/>
          <a:p>
            <a:pPr algn="l">
              <a:lnSpc>
                <a:spcPts val="1320"/>
              </a:lnSpc>
            </a:pPr>
            <a:r>
              <a:rPr lang="en-US" sz="1100" dirty="0">
                <a:solidFill>
                  <a:srgbClr val="000000"/>
                </a:solidFill>
                <a:latin typeface="Montserrat"/>
                <a:ea typeface="Montserrat"/>
                <a:cs typeface="Montserrat"/>
                <a:sym typeface="Montserrat"/>
              </a:rPr>
              <a:t>Subject Line Options</a:t>
            </a:r>
          </a:p>
          <a:p>
            <a:pPr algn="l">
              <a:lnSpc>
                <a:spcPts val="1320"/>
              </a:lnSpc>
            </a:pPr>
            <a:r>
              <a:rPr lang="en-US" sz="1100" dirty="0">
                <a:solidFill>
                  <a:srgbClr val="000000"/>
                </a:solidFill>
                <a:latin typeface="Montserrat"/>
                <a:ea typeface="Montserrat"/>
                <a:cs typeface="Montserrat"/>
                <a:sym typeface="Montserrat"/>
              </a:rPr>
              <a:t>• Keep the Federal Promise: Fully Fund IDEA (40 by 40)</a:t>
            </a:r>
          </a:p>
          <a:p>
            <a:pPr algn="l">
              <a:lnSpc>
                <a:spcPts val="1320"/>
              </a:lnSpc>
            </a:pPr>
            <a:r>
              <a:rPr lang="en-US" sz="1100" dirty="0">
                <a:solidFill>
                  <a:srgbClr val="000000"/>
                </a:solidFill>
                <a:latin typeface="Montserrat"/>
                <a:ea typeface="Montserrat"/>
                <a:cs typeface="Montserrat"/>
                <a:sym typeface="Montserrat"/>
              </a:rPr>
              <a:t>• Congress Must Honor Its Commitment to Special Education</a:t>
            </a:r>
          </a:p>
          <a:p>
            <a:pPr algn="l">
              <a:lnSpc>
                <a:spcPts val="1320"/>
              </a:lnSpc>
            </a:pPr>
            <a:r>
              <a:rPr lang="en-US" sz="1100" dirty="0">
                <a:solidFill>
                  <a:srgbClr val="000000"/>
                </a:solidFill>
                <a:latin typeface="Montserrat"/>
                <a:ea typeface="Montserrat"/>
                <a:cs typeface="Montserrat"/>
                <a:sym typeface="Montserrat"/>
              </a:rPr>
              <a:t>• IDEA Underfunding Is Hurting Local Schools</a:t>
            </a:r>
          </a:p>
        </p:txBody>
      </p:sp>
      <p:sp>
        <p:nvSpPr>
          <p:cNvPr id="6" name="AutoShape 6"/>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7" name="TextBox 7"/>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8" name="TextBox 8"/>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21</a:t>
            </a:r>
          </a:p>
        </p:txBody>
      </p:sp>
      <p:sp>
        <p:nvSpPr>
          <p:cNvPr id="9" name="TextBox 9"/>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5202" y="185624"/>
            <a:ext cx="6252720" cy="670560"/>
          </a:xfrm>
          <a:prstGeom prst="rect">
            <a:avLst/>
          </a:prstGeom>
        </p:spPr>
        <p:txBody>
          <a:bodyPr lIns="0" tIns="0" rIns="0" bIns="0" rtlCol="0" anchor="t">
            <a:spAutoFit/>
          </a:bodyPr>
          <a:lstStyle/>
          <a:p>
            <a:pPr algn="ctr">
              <a:lnSpc>
                <a:spcPts val="5040"/>
              </a:lnSpc>
              <a:spcBef>
                <a:spcPct val="0"/>
              </a:spcBef>
            </a:pPr>
            <a:r>
              <a:rPr lang="en-US" sz="3600" b="1" spc="-190" dirty="0">
                <a:solidFill>
                  <a:srgbClr val="10598F"/>
                </a:solidFill>
                <a:latin typeface="The Seasons Bold"/>
                <a:ea typeface="The Seasons Bold"/>
                <a:cs typeface="The Seasons Bold"/>
                <a:sym typeface="The Seasons Bold"/>
              </a:rPr>
              <a:t>Copy for Leave Behind</a:t>
            </a:r>
          </a:p>
        </p:txBody>
      </p:sp>
      <p:sp>
        <p:nvSpPr>
          <p:cNvPr id="3" name="TextBox 3"/>
          <p:cNvSpPr txBox="1"/>
          <p:nvPr/>
        </p:nvSpPr>
        <p:spPr>
          <a:xfrm>
            <a:off x="418468" y="1464512"/>
            <a:ext cx="7024333" cy="5757538"/>
          </a:xfrm>
          <a:prstGeom prst="rect">
            <a:avLst/>
          </a:prstGeom>
        </p:spPr>
        <p:txBody>
          <a:bodyPr lIns="0" tIns="0" rIns="0" bIns="0" rtlCol="0" anchor="t">
            <a:spAutoFit/>
          </a:bodyPr>
          <a:lstStyle/>
          <a:p>
            <a:pPr algn="l">
              <a:lnSpc>
                <a:spcPts val="1540"/>
              </a:lnSpc>
            </a:pPr>
            <a:r>
              <a:rPr lang="en-US" sz="1100" spc="-58" dirty="0">
                <a:solidFill>
                  <a:srgbClr val="222444"/>
                </a:solidFill>
                <a:latin typeface="Montserrat"/>
                <a:ea typeface="Montserrat"/>
                <a:cs typeface="Montserrat"/>
                <a:sym typeface="Montserrat"/>
              </a:rPr>
              <a:t>In 1975, when Congress passed the Individuals with Disabilities Education Act (IDEA), it made a clear and explicit commitment: The federal government would fund 40 percent of the cost </a:t>
            </a:r>
            <a:r>
              <a:rPr lang="en-US" sz="1100" spc="-58" dirty="0">
                <a:latin typeface="Montserrat"/>
                <a:ea typeface="Montserrat"/>
                <a:cs typeface="Montserrat"/>
                <a:sym typeface="Montserrat"/>
              </a:rPr>
              <a:t>to educate students under the Act to help cover the excess costs</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of special education services. </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Today - 50 years later- </a:t>
            </a:r>
            <a:r>
              <a:rPr lang="en-US" sz="1100" spc="-58" dirty="0">
                <a:latin typeface="Montserrat"/>
                <a:ea typeface="Montserrat"/>
                <a:cs typeface="Montserrat"/>
                <a:sym typeface="Montserrat"/>
              </a:rPr>
              <a:t>Students covered under the act have increased from 3.7 million in 1975 to 8.3 million in 2027 and</a:t>
            </a:r>
            <a:r>
              <a:rPr lang="en-US" sz="1100" spc="-58" dirty="0">
                <a:solidFill>
                  <a:srgbClr val="FF0000"/>
                </a:solidFill>
                <a:latin typeface="Montserrat"/>
                <a:ea typeface="Montserrat"/>
                <a:cs typeface="Montserrat"/>
                <a:sym typeface="Montserrat"/>
              </a:rPr>
              <a:t> </a:t>
            </a:r>
            <a:r>
              <a:rPr lang="en-US" sz="1100" spc="-58" dirty="0">
                <a:solidFill>
                  <a:srgbClr val="222444"/>
                </a:solidFill>
                <a:latin typeface="Montserrat"/>
                <a:ea typeface="Montserrat"/>
                <a:cs typeface="Montserrat"/>
                <a:sym typeface="Montserrat"/>
              </a:rPr>
              <a:t>Congress funds just </a:t>
            </a:r>
            <a:r>
              <a:rPr lang="en-US" sz="1100" spc="-58" dirty="0">
                <a:latin typeface="Montserrat"/>
                <a:ea typeface="Montserrat"/>
                <a:cs typeface="Montserrat"/>
                <a:sym typeface="Montserrat"/>
              </a:rPr>
              <a:t>10 percent of the cost. </a:t>
            </a:r>
            <a:r>
              <a:rPr lang="en-US" sz="1100" spc="-58" dirty="0">
                <a:solidFill>
                  <a:srgbClr val="222444"/>
                </a:solidFill>
                <a:latin typeface="Montserrat"/>
                <a:ea typeface="Montserrat"/>
                <a:cs typeface="Montserrat"/>
                <a:sym typeface="Montserrat"/>
              </a:rPr>
              <a:t>The rest falls on states and local school districts. This funding gap undermines the promise of IDEA and places significant financial strain on [</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 public schools.</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b="1" spc="-58" dirty="0">
                <a:solidFill>
                  <a:srgbClr val="222444"/>
                </a:solidFill>
                <a:latin typeface="Montserrat Bold"/>
                <a:ea typeface="Montserrat Bold"/>
                <a:cs typeface="Montserrat Bold"/>
                <a:sym typeface="Montserrat Bold"/>
              </a:rPr>
              <a:t>The Impact on [</a:t>
            </a:r>
            <a:r>
              <a:rPr lang="en-US" sz="1100" b="1" spc="-58" dirty="0">
                <a:solidFill>
                  <a:srgbClr val="FF0000"/>
                </a:solidFill>
                <a:latin typeface="Montserrat Bold"/>
                <a:ea typeface="Montserrat Bold"/>
                <a:cs typeface="Montserrat Bold"/>
                <a:sym typeface="Montserrat Bold"/>
              </a:rPr>
              <a:t>insert state</a:t>
            </a:r>
            <a:r>
              <a:rPr lang="en-US" sz="1100" b="1" spc="-58" dirty="0">
                <a:solidFill>
                  <a:srgbClr val="222444"/>
                </a:solidFill>
                <a:latin typeface="Montserrat Bold"/>
                <a:ea typeface="Montserrat Bold"/>
                <a:cs typeface="Montserrat Bold"/>
                <a:sym typeface="Montserrat Bold"/>
              </a:rPr>
              <a:t>] Schools:</a:t>
            </a:r>
          </a:p>
          <a:p>
            <a:pPr>
              <a:lnSpc>
                <a:spcPts val="1540"/>
              </a:lnSpc>
            </a:pPr>
            <a:r>
              <a:rPr lang="en-US" sz="1100" spc="-58" dirty="0">
                <a:solidFill>
                  <a:srgbClr val="222444"/>
                </a:solidFill>
                <a:latin typeface="Montserrat"/>
                <a:ea typeface="Montserrat"/>
                <a:cs typeface="Montserrat"/>
                <a:sym typeface="Montserrat"/>
              </a:rPr>
              <a:t>[</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 statewide special </a:t>
            </a:r>
            <a:r>
              <a:rPr lang="en-US" sz="1100" spc="-58" dirty="0">
                <a:latin typeface="Montserrat"/>
                <a:ea typeface="Montserrat"/>
                <a:cs typeface="Montserrat"/>
                <a:sym typeface="Montserrat"/>
              </a:rPr>
              <a:t>education federal funding shortfall </a:t>
            </a:r>
            <a:r>
              <a:rPr lang="en-US" sz="1100" spc="-58" dirty="0">
                <a:solidFill>
                  <a:srgbClr val="222444"/>
                </a:solidFill>
                <a:latin typeface="Montserrat"/>
                <a:ea typeface="Montserrat"/>
                <a:cs typeface="Montserrat"/>
                <a:sym typeface="Montserrat"/>
              </a:rPr>
              <a:t>now exceeds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amount</a:t>
            </a:r>
            <a:r>
              <a:rPr lang="en-US" sz="1100" spc="-58" dirty="0">
                <a:solidFill>
                  <a:srgbClr val="222444"/>
                </a:solidFill>
                <a:latin typeface="Montserrat"/>
                <a:ea typeface="Montserrat"/>
                <a:cs typeface="Montserrat"/>
                <a:sym typeface="Montserrat"/>
              </a:rPr>
              <a:t>] million annually. This means that districts must transfer hundreds of millions from general education funds to cover federally mandated special education services. Consequences for students and schools include:</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Larger class sizes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Delayed or reduced academic programming</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Fewer mental health supports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Reduced elective offerings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Increased reliance on local levies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Persistent structural budget deficits</a:t>
            </a:r>
          </a:p>
          <a:p>
            <a:pPr algn="l">
              <a:lnSpc>
                <a:spcPts val="1540"/>
              </a:lnSpc>
            </a:pPr>
            <a:r>
              <a:rPr lang="en-US" sz="1100" spc="-58" dirty="0">
                <a:solidFill>
                  <a:srgbClr val="222444"/>
                </a:solidFill>
                <a:latin typeface="Montserrat"/>
                <a:ea typeface="Montserrat"/>
                <a:cs typeface="Montserrat"/>
                <a:sym typeface="Montserrat"/>
              </a:rPr>
              <a:t>Rural, small, and property-poor districts are hit hardest because they have fewer local tax resources to absorb the federal shortfall.</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b="1" spc="-58" dirty="0">
                <a:solidFill>
                  <a:srgbClr val="222444"/>
                </a:solidFill>
                <a:latin typeface="Montserrat Bold"/>
                <a:ea typeface="Montserrat Bold"/>
                <a:cs typeface="Montserrat Bold"/>
                <a:sym typeface="Montserrat Bold"/>
              </a:rPr>
              <a:t>Why Fully Funding IDEA Matters? </a:t>
            </a:r>
          </a:p>
          <a:p>
            <a:pPr algn="l">
              <a:lnSpc>
                <a:spcPts val="1540"/>
              </a:lnSpc>
            </a:pPr>
            <a:r>
              <a:rPr lang="en-US" sz="1100" spc="-58" dirty="0">
                <a:solidFill>
                  <a:srgbClr val="222444"/>
                </a:solidFill>
                <a:latin typeface="Montserrat"/>
                <a:ea typeface="Montserrat"/>
                <a:cs typeface="Montserrat"/>
                <a:sym typeface="Montserrat"/>
              </a:rPr>
              <a:t>Students with disabilities are legally entitled to services. </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It is a fiscal responsibility issue: schools must provide them regardless of cost.</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Underfunding forces districts to divert resources from the general education population to pay for special education services.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It is a workforce issue: Districts cannot invest in needed staff, mental health services, transportation, and classroom supports when IDEA is chronically underfunded.</a:t>
            </a:r>
          </a:p>
        </p:txBody>
      </p:sp>
      <p:sp>
        <p:nvSpPr>
          <p:cNvPr id="4" name="TextBox 4"/>
          <p:cNvSpPr txBox="1"/>
          <p:nvPr/>
        </p:nvSpPr>
        <p:spPr>
          <a:xfrm>
            <a:off x="418468" y="884758"/>
            <a:ext cx="6935465" cy="551180"/>
          </a:xfrm>
          <a:prstGeom prst="rect">
            <a:avLst/>
          </a:prstGeom>
        </p:spPr>
        <p:txBody>
          <a:bodyPr lIns="0" tIns="0" rIns="0" bIns="0" rtlCol="0" anchor="t">
            <a:spAutoFit/>
          </a:bodyPr>
          <a:lstStyle/>
          <a:p>
            <a:pPr algn="l">
              <a:lnSpc>
                <a:spcPts val="2340"/>
              </a:lnSpc>
            </a:pPr>
            <a:r>
              <a:rPr lang="en-US" sz="1800" b="1">
                <a:solidFill>
                  <a:srgbClr val="10598F"/>
                </a:solidFill>
                <a:latin typeface="The Seasons Bold"/>
                <a:ea typeface="The Seasons Bold"/>
                <a:cs typeface="The Seasons Bold"/>
                <a:sym typeface="The Seasons Bold"/>
              </a:rPr>
              <a:t>Front Page</a:t>
            </a:r>
          </a:p>
          <a:p>
            <a:pPr algn="l">
              <a:lnSpc>
                <a:spcPts val="1820"/>
              </a:lnSpc>
            </a:pPr>
            <a:r>
              <a:rPr lang="en-US" sz="1400" b="1">
                <a:solidFill>
                  <a:srgbClr val="10598F"/>
                </a:solidFill>
                <a:latin typeface="The Seasons Bold"/>
                <a:ea typeface="The Seasons Bold"/>
                <a:cs typeface="The Seasons Bold"/>
                <a:sym typeface="The Seasons Bold"/>
              </a:rPr>
              <a:t>Headline: The IDEA Promise: A Commitment Congress Made - and Has Never Kept</a:t>
            </a:r>
          </a:p>
        </p:txBody>
      </p:sp>
      <p:sp>
        <p:nvSpPr>
          <p:cNvPr id="5" name="TextBox 5"/>
          <p:cNvSpPr txBox="1"/>
          <p:nvPr/>
        </p:nvSpPr>
        <p:spPr>
          <a:xfrm>
            <a:off x="418468" y="7128478"/>
            <a:ext cx="6935465" cy="315277"/>
          </a:xfrm>
          <a:prstGeom prst="rect">
            <a:avLst/>
          </a:prstGeom>
        </p:spPr>
        <p:txBody>
          <a:bodyPr lIns="0" tIns="0" rIns="0" bIns="0" rtlCol="0" anchor="t">
            <a:spAutoFit/>
          </a:bodyPr>
          <a:lstStyle/>
          <a:p>
            <a:pPr algn="l">
              <a:lnSpc>
                <a:spcPts val="2340"/>
              </a:lnSpc>
            </a:pPr>
            <a:r>
              <a:rPr lang="en-US" sz="1800" b="1" dirty="0">
                <a:solidFill>
                  <a:srgbClr val="10598F"/>
                </a:solidFill>
                <a:latin typeface="The Seasons Bold"/>
                <a:ea typeface="The Seasons Bold"/>
                <a:cs typeface="The Seasons Bold"/>
                <a:sym typeface="The Seasons Bold"/>
              </a:rPr>
              <a:t>Page 2</a:t>
            </a:r>
          </a:p>
        </p:txBody>
      </p:sp>
      <p:sp>
        <p:nvSpPr>
          <p:cNvPr id="6" name="TextBox 6"/>
          <p:cNvSpPr txBox="1"/>
          <p:nvPr/>
        </p:nvSpPr>
        <p:spPr>
          <a:xfrm>
            <a:off x="418468" y="7350182"/>
            <a:ext cx="7024333" cy="2295052"/>
          </a:xfrm>
          <a:prstGeom prst="rect">
            <a:avLst/>
          </a:prstGeom>
        </p:spPr>
        <p:txBody>
          <a:bodyPr lIns="0" tIns="0" rIns="0" bIns="0" rtlCol="0" anchor="t">
            <a:spAutoFit/>
          </a:bodyPr>
          <a:lstStyle/>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District Example: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r>
              <a:rPr lang="en-US" sz="1100" spc="-58" dirty="0">
                <a:solidFill>
                  <a:srgbClr val="222444"/>
                </a:solidFill>
                <a:latin typeface="Montserrat"/>
                <a:ea typeface="Montserrat"/>
                <a:cs typeface="Montserrat"/>
                <a:sym typeface="Montserrat"/>
              </a:rPr>
              <a:t>District: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r>
              <a:rPr lang="en-US" sz="1100" spc="-58" dirty="0">
                <a:solidFill>
                  <a:srgbClr val="222444"/>
                </a:solidFill>
                <a:latin typeface="Montserrat"/>
                <a:ea typeface="Montserrat"/>
                <a:cs typeface="Montserrat"/>
                <a:sym typeface="Montserrat"/>
              </a:rPr>
              <a:t>Annual </a:t>
            </a:r>
            <a:r>
              <a:rPr lang="en-US" sz="1100" spc="-58" dirty="0">
                <a:latin typeface="Montserrat"/>
                <a:ea typeface="Montserrat"/>
                <a:cs typeface="Montserrat"/>
                <a:sym typeface="Montserrat"/>
              </a:rPr>
              <a:t>Federal Funding Shortfall </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r>
              <a:rPr lang="en-US" sz="1100" spc="-58" dirty="0">
                <a:solidFill>
                  <a:srgbClr val="222444"/>
                </a:solidFill>
                <a:latin typeface="Montserrat"/>
                <a:ea typeface="Montserrat"/>
                <a:cs typeface="Montserrat"/>
                <a:sym typeface="Montserrat"/>
              </a:rPr>
              <a:t>Because IDEA is underfunded, our district must transfer local general education dollars to ensure legally required special education services. These diverted dollars could otherwise support:</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Smaller class sizes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Literacy and math interventions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Student mental health supports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Career and technical education</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Technology, transportation, and staffing</a:t>
            </a: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7" name="AutoShape 7"/>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8" name="TextBox 8"/>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9" name="TextBox 9"/>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22</a:t>
            </a:r>
          </a:p>
        </p:txBody>
      </p:sp>
      <p:sp>
        <p:nvSpPr>
          <p:cNvPr id="10" name="TextBox 10"/>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106205"/>
            <a:ext cx="6252720" cy="670560"/>
          </a:xfrm>
          <a:prstGeom prst="rect">
            <a:avLst/>
          </a:prstGeom>
        </p:spPr>
        <p:txBody>
          <a:bodyPr lIns="0" tIns="0" rIns="0" bIns="0" rtlCol="0" anchor="t">
            <a:spAutoFit/>
          </a:bodyPr>
          <a:lstStyle/>
          <a:p>
            <a:pPr algn="ctr">
              <a:lnSpc>
                <a:spcPts val="5040"/>
              </a:lnSpc>
              <a:spcBef>
                <a:spcPct val="0"/>
              </a:spcBef>
            </a:pPr>
            <a:r>
              <a:rPr lang="en-US" sz="3600" b="1" spc="-190">
                <a:solidFill>
                  <a:srgbClr val="10598F"/>
                </a:solidFill>
                <a:latin typeface="The Seasons Bold"/>
                <a:ea typeface="The Seasons Bold"/>
                <a:cs typeface="The Seasons Bold"/>
                <a:sym typeface="The Seasons Bold"/>
              </a:rPr>
              <a:t>Copy for Leave Behind</a:t>
            </a:r>
          </a:p>
        </p:txBody>
      </p:sp>
      <p:sp>
        <p:nvSpPr>
          <p:cNvPr id="3" name="TextBox 3"/>
          <p:cNvSpPr txBox="1"/>
          <p:nvPr/>
        </p:nvSpPr>
        <p:spPr>
          <a:xfrm>
            <a:off x="418468" y="972406"/>
            <a:ext cx="6935465" cy="315277"/>
          </a:xfrm>
          <a:prstGeom prst="rect">
            <a:avLst/>
          </a:prstGeom>
        </p:spPr>
        <p:txBody>
          <a:bodyPr lIns="0" tIns="0" rIns="0" bIns="0" rtlCol="0" anchor="t">
            <a:spAutoFit/>
          </a:bodyPr>
          <a:lstStyle/>
          <a:p>
            <a:pPr algn="l">
              <a:lnSpc>
                <a:spcPts val="2340"/>
              </a:lnSpc>
            </a:pPr>
            <a:r>
              <a:rPr lang="en-US" sz="1800" b="1">
                <a:solidFill>
                  <a:srgbClr val="10598F"/>
                </a:solidFill>
                <a:latin typeface="The Seasons Bold"/>
                <a:ea typeface="The Seasons Bold"/>
                <a:cs typeface="The Seasons Bold"/>
                <a:sym typeface="The Seasons Bold"/>
              </a:rPr>
              <a:t>Page 2, continued</a:t>
            </a:r>
          </a:p>
        </p:txBody>
      </p:sp>
      <p:sp>
        <p:nvSpPr>
          <p:cNvPr id="4" name="TextBox 4"/>
          <p:cNvSpPr txBox="1"/>
          <p:nvPr/>
        </p:nvSpPr>
        <p:spPr>
          <a:xfrm>
            <a:off x="418468" y="1382933"/>
            <a:ext cx="7024333" cy="4001135"/>
          </a:xfrm>
          <a:prstGeom prst="rect">
            <a:avLst/>
          </a:prstGeom>
        </p:spPr>
        <p:txBody>
          <a:bodyPr lIns="0" tIns="0" rIns="0" bIns="0" rtlCol="0" anchor="t">
            <a:spAutoFit/>
          </a:bodyPr>
          <a:lstStyle/>
          <a:p>
            <a:pPr algn="l">
              <a:lnSpc>
                <a:spcPts val="1540"/>
              </a:lnSpc>
            </a:pPr>
            <a:r>
              <a:rPr lang="en-US" sz="1100" spc="-58" dirty="0">
                <a:solidFill>
                  <a:srgbClr val="222444"/>
                </a:solidFill>
                <a:latin typeface="Montserrat"/>
                <a:ea typeface="Montserrat"/>
                <a:cs typeface="Montserrat"/>
                <a:sym typeface="Montserrat"/>
              </a:rPr>
              <a:t>District Example: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r>
              <a:rPr lang="en-US" sz="1100" spc="-58" dirty="0">
                <a:solidFill>
                  <a:srgbClr val="222444"/>
                </a:solidFill>
                <a:latin typeface="Montserrat"/>
                <a:ea typeface="Montserrat"/>
                <a:cs typeface="Montserrat"/>
                <a:sym typeface="Montserrat"/>
              </a:rPr>
              <a:t>District: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r>
              <a:rPr lang="en-US" sz="1100" spc="-58" dirty="0">
                <a:solidFill>
                  <a:srgbClr val="222444"/>
                </a:solidFill>
                <a:latin typeface="Montserrat"/>
                <a:ea typeface="Montserrat"/>
                <a:cs typeface="Montserrat"/>
                <a:sym typeface="Montserrat"/>
              </a:rPr>
              <a:t>Annual Funding Gap: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Because IDEA is underfunded, our district must transfer local general education dollars to ensure legally required special education services. These diverted dollars could otherwise support:</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Smaller class sizes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Literacy and math interventions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Student mental health supports</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Career and technical education</a:t>
            </a:r>
          </a:p>
          <a:p>
            <a:pPr marL="237491" lvl="1" indent="-118745" algn="l">
              <a:lnSpc>
                <a:spcPts val="1540"/>
              </a:lnSpc>
              <a:buFont typeface="Arial"/>
              <a:buChar char="•"/>
            </a:pPr>
            <a:r>
              <a:rPr lang="en-US" sz="1100" spc="-58" dirty="0">
                <a:solidFill>
                  <a:srgbClr val="222444"/>
                </a:solidFill>
                <a:latin typeface="Montserrat"/>
                <a:ea typeface="Montserrat"/>
                <a:cs typeface="Montserrat"/>
                <a:sym typeface="Montserrat"/>
              </a:rPr>
              <a:t>Technology, transportation, and staffing</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This is not a sustainable financial model. Local schools cannot keep backfilling a federal responsibility.</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What Fulfilling IDEA Would Mean for [</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r>
              <a:rPr lang="en-US" sz="1100" spc="-58" dirty="0">
                <a:solidFill>
                  <a:srgbClr val="222444"/>
                </a:solidFill>
                <a:latin typeface="Montserrat"/>
                <a:ea typeface="Montserrat"/>
                <a:cs typeface="Montserrat"/>
                <a:sym typeface="Montserrat"/>
              </a:rPr>
              <a:t>If Congress funded IDEA at the promised 40 percent level, [</a:t>
            </a:r>
            <a:r>
              <a:rPr lang="en-US" sz="1100" spc="-58" dirty="0">
                <a:solidFill>
                  <a:srgbClr val="FF0000"/>
                </a:solidFill>
                <a:latin typeface="Montserrat"/>
                <a:ea typeface="Montserrat"/>
                <a:cs typeface="Montserrat"/>
                <a:sym typeface="Montserrat"/>
              </a:rPr>
              <a:t>insert state</a:t>
            </a:r>
            <a:r>
              <a:rPr lang="en-US" sz="1100" spc="-58" dirty="0">
                <a:solidFill>
                  <a:srgbClr val="222444"/>
                </a:solidFill>
                <a:latin typeface="Montserrat"/>
                <a:ea typeface="Montserrat"/>
                <a:cs typeface="Montserrat"/>
                <a:sym typeface="Montserrat"/>
              </a:rPr>
              <a:t>] schools would receive [</a:t>
            </a:r>
            <a:r>
              <a:rPr lang="en-US" sz="1100" spc="-58" dirty="0">
                <a:solidFill>
                  <a:srgbClr val="FF0000"/>
                </a:solidFill>
                <a:latin typeface="Montserrat"/>
                <a:ea typeface="Montserrat"/>
                <a:cs typeface="Montserrat"/>
                <a:sym typeface="Montserrat"/>
              </a:rPr>
              <a:t>insert</a:t>
            </a:r>
            <a:r>
              <a:rPr lang="en-US" sz="1100" spc="-58" dirty="0">
                <a:solidFill>
                  <a:srgbClr val="222444"/>
                </a:solidFill>
                <a:latin typeface="Montserrat"/>
                <a:ea typeface="Montserrat"/>
                <a:cs typeface="Montserrat"/>
                <a:sym typeface="Montserrat"/>
              </a:rPr>
              <a:t> </a:t>
            </a:r>
            <a:r>
              <a:rPr lang="en-US" sz="1100" spc="-58" dirty="0">
                <a:solidFill>
                  <a:srgbClr val="FF0000"/>
                </a:solidFill>
                <a:latin typeface="Montserrat"/>
                <a:ea typeface="Montserrat"/>
                <a:cs typeface="Montserrat"/>
                <a:sym typeface="Montserrat"/>
              </a:rPr>
              <a:t>amount</a:t>
            </a:r>
            <a:r>
              <a:rPr lang="en-US" sz="1100" spc="-58" dirty="0">
                <a:solidFill>
                  <a:srgbClr val="222444"/>
                </a:solidFill>
                <a:latin typeface="Montserrat"/>
                <a:ea typeface="Montserrat"/>
                <a:cs typeface="Montserrat"/>
                <a:sym typeface="Montserrat"/>
              </a:rPr>
              <a:t>] in additional federal support annually - reducing local levies, stabilizing district budgets, and ensuring equitable, high-quality services for </a:t>
            </a:r>
            <a:r>
              <a:rPr lang="en-US" sz="1100" spc="-58" dirty="0">
                <a:latin typeface="Montserrat"/>
                <a:ea typeface="Montserrat"/>
                <a:cs typeface="Montserrat"/>
                <a:sym typeface="Montserrat"/>
              </a:rPr>
              <a:t>all </a:t>
            </a:r>
            <a:r>
              <a:rPr lang="en-US" sz="1100" spc="-58" dirty="0">
                <a:solidFill>
                  <a:srgbClr val="222444"/>
                </a:solidFill>
                <a:latin typeface="Montserrat"/>
                <a:ea typeface="Montserrat"/>
                <a:cs typeface="Montserrat"/>
                <a:sym typeface="Montserrat"/>
              </a:rPr>
              <a:t>students.</a:t>
            </a:r>
          </a:p>
          <a:p>
            <a:pPr algn="l">
              <a:lnSpc>
                <a:spcPts val="1540"/>
              </a:lnSpc>
            </a:pPr>
            <a:endParaRPr lang="en-US" sz="1100" spc="-58" dirty="0">
              <a:solidFill>
                <a:srgbClr val="222444"/>
              </a:solidFill>
              <a:latin typeface="Montserrat"/>
              <a:ea typeface="Montserrat"/>
              <a:cs typeface="Montserrat"/>
              <a:sym typeface="Montserrat"/>
            </a:endParaRPr>
          </a:p>
          <a:p>
            <a:pPr algn="l">
              <a:lnSpc>
                <a:spcPts val="1540"/>
              </a:lnSpc>
            </a:pPr>
            <a:endParaRPr lang="en-US" sz="1100" spc="-58" dirty="0">
              <a:solidFill>
                <a:srgbClr val="222444"/>
              </a:solidFill>
              <a:latin typeface="Montserrat"/>
              <a:ea typeface="Montserrat"/>
              <a:cs typeface="Montserrat"/>
              <a:sym typeface="Montserrat"/>
            </a:endParaRPr>
          </a:p>
        </p:txBody>
      </p:sp>
      <p:sp>
        <p:nvSpPr>
          <p:cNvPr id="5" name="AutoShape 5"/>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6" name="TextBox 6"/>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7" name="TextBox 7"/>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23</a:t>
            </a:r>
          </a:p>
        </p:txBody>
      </p:sp>
      <p:sp>
        <p:nvSpPr>
          <p:cNvPr id="8" name="TextBox 8"/>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3152" y="106205"/>
            <a:ext cx="7250016" cy="670560"/>
          </a:xfrm>
          <a:prstGeom prst="rect">
            <a:avLst/>
          </a:prstGeom>
        </p:spPr>
        <p:txBody>
          <a:bodyPr lIns="0" tIns="0" rIns="0" bIns="0" rtlCol="0" anchor="t">
            <a:spAutoFit/>
          </a:bodyPr>
          <a:lstStyle/>
          <a:p>
            <a:pPr algn="ctr">
              <a:lnSpc>
                <a:spcPts val="5040"/>
              </a:lnSpc>
              <a:spcBef>
                <a:spcPct val="0"/>
              </a:spcBef>
            </a:pPr>
            <a:r>
              <a:rPr lang="en-US" sz="3600" b="1" spc="-190">
                <a:solidFill>
                  <a:srgbClr val="10598F"/>
                </a:solidFill>
                <a:latin typeface="The Seasons Bold"/>
                <a:ea typeface="The Seasons Bold"/>
                <a:cs typeface="The Seasons Bold"/>
                <a:sym typeface="The Seasons Bold"/>
              </a:rPr>
              <a:t>Sample Congressional Testimony</a:t>
            </a:r>
          </a:p>
        </p:txBody>
      </p:sp>
      <p:sp>
        <p:nvSpPr>
          <p:cNvPr id="3" name="AutoShape 3"/>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4" name="TextBox 4"/>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5" name="TextBox 5"/>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24</a:t>
            </a:r>
          </a:p>
        </p:txBody>
      </p:sp>
      <p:sp>
        <p:nvSpPr>
          <p:cNvPr id="6" name="TextBox 6"/>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7" name="TextBox 7"/>
          <p:cNvSpPr txBox="1"/>
          <p:nvPr/>
        </p:nvSpPr>
        <p:spPr>
          <a:xfrm>
            <a:off x="838200" y="776765"/>
            <a:ext cx="5912000" cy="3256854"/>
          </a:xfrm>
          <a:prstGeom prst="rect">
            <a:avLst/>
          </a:prstGeom>
        </p:spPr>
        <p:txBody>
          <a:bodyPr lIns="0" tIns="0" rIns="0" bIns="0" rtlCol="0" anchor="t">
            <a:spAutoFit/>
          </a:bodyPr>
          <a:lstStyle/>
          <a:p>
            <a:pPr algn="l">
              <a:lnSpc>
                <a:spcPts val="1540"/>
              </a:lnSpc>
            </a:pPr>
            <a:r>
              <a:rPr lang="en-US" sz="900" dirty="0">
                <a:latin typeface="Montserrat"/>
                <a:ea typeface="Montserrat"/>
                <a:cs typeface="Montserrat"/>
                <a:sym typeface="Montserrat"/>
              </a:rPr>
              <a:t>Congress made a promise in 1975—to fund 40 percent of the cost to educate students under IDEA to help cover the excess costs of special education services. Today, the number of students covered under the Act has increased from 3.7 million in 1975 to 8.3 million in 2027. And yet, Congress provides only 10 percent.</a:t>
            </a:r>
          </a:p>
          <a:p>
            <a:pPr algn="l">
              <a:lnSpc>
                <a:spcPts val="1540"/>
              </a:lnSpc>
            </a:pPr>
            <a:endParaRPr lang="en-US" sz="900" dirty="0">
              <a:latin typeface="Montserrat"/>
              <a:ea typeface="Montserrat"/>
              <a:cs typeface="Montserrat"/>
              <a:sym typeface="Montserrat"/>
            </a:endParaRPr>
          </a:p>
          <a:p>
            <a:pPr algn="l">
              <a:lnSpc>
                <a:spcPts val="1540"/>
              </a:lnSpc>
            </a:pPr>
            <a:r>
              <a:rPr lang="en-US" sz="900" dirty="0">
                <a:latin typeface="Montserrat"/>
                <a:ea typeface="Montserrat"/>
                <a:cs typeface="Montserrat"/>
                <a:sym typeface="Montserrat"/>
              </a:rPr>
              <a:t>In [</a:t>
            </a:r>
            <a:r>
              <a:rPr lang="en-US" sz="900" dirty="0">
                <a:solidFill>
                  <a:srgbClr val="FF0000"/>
                </a:solidFill>
                <a:latin typeface="Montserrat"/>
                <a:ea typeface="Montserrat"/>
                <a:cs typeface="Montserrat"/>
                <a:sym typeface="Montserrat"/>
              </a:rPr>
              <a:t>insert state</a:t>
            </a:r>
            <a:r>
              <a:rPr lang="en-US" sz="900" dirty="0">
                <a:latin typeface="Montserrat"/>
                <a:ea typeface="Montserrat"/>
                <a:cs typeface="Montserrat"/>
                <a:sym typeface="Montserrat"/>
              </a:rPr>
              <a:t>], that gap forces school districts to redirect more than [</a:t>
            </a:r>
            <a:r>
              <a:rPr lang="en-US" sz="900" dirty="0">
                <a:solidFill>
                  <a:srgbClr val="FF0000"/>
                </a:solidFill>
                <a:latin typeface="Montserrat"/>
                <a:ea typeface="Montserrat"/>
                <a:cs typeface="Montserrat"/>
                <a:sym typeface="Montserrat"/>
              </a:rPr>
              <a:t>insert amount</a:t>
            </a:r>
            <a:r>
              <a:rPr lang="en-US" sz="900" dirty="0">
                <a:latin typeface="Montserrat"/>
                <a:ea typeface="Montserrat"/>
                <a:cs typeface="Montserrat"/>
                <a:sym typeface="Montserrat"/>
              </a:rPr>
              <a:t>] each year from general education just to meet federal requirements. These are dollars that should be going to reading support, mental health services, and classroom instruction—for all students.</a:t>
            </a:r>
          </a:p>
          <a:p>
            <a:pPr algn="l">
              <a:lnSpc>
                <a:spcPts val="1540"/>
              </a:lnSpc>
            </a:pPr>
            <a:endParaRPr lang="en-US" sz="900" dirty="0">
              <a:latin typeface="Montserrat"/>
              <a:ea typeface="Montserrat"/>
              <a:cs typeface="Montserrat"/>
              <a:sym typeface="Montserrat"/>
            </a:endParaRPr>
          </a:p>
          <a:p>
            <a:pPr algn="l">
              <a:lnSpc>
                <a:spcPts val="1540"/>
              </a:lnSpc>
            </a:pPr>
            <a:r>
              <a:rPr lang="en-US" sz="900" dirty="0">
                <a:latin typeface="Montserrat"/>
                <a:ea typeface="Montserrat"/>
                <a:cs typeface="Montserrat"/>
                <a:sym typeface="Montserrat"/>
              </a:rPr>
              <a:t>We are proud to serve students with disabilities. That is not optional—it is essential. But the current system shifts a federal responsibility onto local communities.</a:t>
            </a:r>
          </a:p>
          <a:p>
            <a:pPr algn="l">
              <a:lnSpc>
                <a:spcPts val="1540"/>
              </a:lnSpc>
            </a:pPr>
            <a:endParaRPr lang="en-US" sz="900" dirty="0">
              <a:latin typeface="Montserrat"/>
              <a:ea typeface="Montserrat"/>
              <a:cs typeface="Montserrat"/>
              <a:sym typeface="Montserrat"/>
            </a:endParaRPr>
          </a:p>
          <a:p>
            <a:pPr algn="l">
              <a:lnSpc>
                <a:spcPts val="1540"/>
              </a:lnSpc>
            </a:pPr>
            <a:r>
              <a:rPr lang="en-US" sz="900" dirty="0">
                <a:latin typeface="Montserrat"/>
                <a:ea typeface="Montserrat"/>
                <a:cs typeface="Montserrat"/>
                <a:sym typeface="Montserrat"/>
              </a:rPr>
              <a:t>This is not a new program or a new ask. It is a commitment already made.</a:t>
            </a:r>
          </a:p>
          <a:p>
            <a:pPr algn="l">
              <a:lnSpc>
                <a:spcPts val="1540"/>
              </a:lnSpc>
            </a:pPr>
            <a:endParaRPr lang="en-US" sz="900" dirty="0">
              <a:latin typeface="Montserrat"/>
              <a:ea typeface="Montserrat"/>
              <a:cs typeface="Montserrat"/>
              <a:sym typeface="Montserrat"/>
            </a:endParaRPr>
          </a:p>
          <a:p>
            <a:pPr algn="l">
              <a:lnSpc>
                <a:spcPts val="1540"/>
              </a:lnSpc>
            </a:pPr>
            <a:r>
              <a:rPr lang="en-US" sz="900" dirty="0">
                <a:latin typeface="Montserrat"/>
                <a:ea typeface="Montserrat"/>
                <a:cs typeface="Montserrat"/>
                <a:sym typeface="Montserrat"/>
              </a:rPr>
              <a:t>We urge Congress to establish a clear, multi-year path to full funding by 2040. Our students—and our communities—cannot wait another 50 years.</a:t>
            </a:r>
          </a:p>
          <a:p>
            <a:pPr algn="l">
              <a:lnSpc>
                <a:spcPts val="1540"/>
              </a:lnSpc>
            </a:pPr>
            <a:endParaRPr lang="en-US" sz="1100" dirty="0">
              <a:solidFill>
                <a:srgbClr val="000000"/>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TextBox 5"/>
          <p:cNvSpPr txBox="1"/>
          <p:nvPr/>
        </p:nvSpPr>
        <p:spPr>
          <a:xfrm>
            <a:off x="1142289" y="349364"/>
            <a:ext cx="6294810" cy="546345"/>
          </a:xfrm>
          <a:prstGeom prst="rect">
            <a:avLst/>
          </a:prstGeom>
        </p:spPr>
        <p:txBody>
          <a:bodyPr lIns="0" tIns="0" rIns="0" bIns="0" rtlCol="0" anchor="t">
            <a:spAutoFit/>
          </a:bodyPr>
          <a:lstStyle/>
          <a:p>
            <a:pPr marL="0" lvl="0" indent="0" algn="just">
              <a:lnSpc>
                <a:spcPts val="3975"/>
              </a:lnSpc>
              <a:spcBef>
                <a:spcPct val="0"/>
              </a:spcBef>
            </a:pPr>
            <a:r>
              <a:rPr lang="en-US" sz="3397">
                <a:solidFill>
                  <a:srgbClr val="000000"/>
                </a:solidFill>
                <a:latin typeface="The Seasons"/>
                <a:ea typeface="The Seasons"/>
                <a:cs typeface="The Seasons"/>
                <a:sym typeface="The Seasons"/>
              </a:rPr>
              <a:t>DEDICATED WEEK OF ACTION</a:t>
            </a:r>
          </a:p>
        </p:txBody>
      </p:sp>
      <p:sp>
        <p:nvSpPr>
          <p:cNvPr id="6" name="Freeform 6"/>
          <p:cNvSpPr/>
          <p:nvPr/>
        </p:nvSpPr>
        <p:spPr>
          <a:xfrm>
            <a:off x="283410" y="445089"/>
            <a:ext cx="493830" cy="450620"/>
          </a:xfrm>
          <a:custGeom>
            <a:avLst/>
            <a:gdLst/>
            <a:ahLst/>
            <a:cxnLst/>
            <a:rect l="l" t="t" r="r" b="b"/>
            <a:pathLst>
              <a:path w="493830" h="450620">
                <a:moveTo>
                  <a:pt x="0" y="0"/>
                </a:moveTo>
                <a:lnTo>
                  <a:pt x="493830" y="0"/>
                </a:lnTo>
                <a:lnTo>
                  <a:pt x="493830" y="450620"/>
                </a:lnTo>
                <a:lnTo>
                  <a:pt x="0" y="4506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7"/>
          <p:cNvSpPr txBox="1"/>
          <p:nvPr/>
        </p:nvSpPr>
        <p:spPr>
          <a:xfrm>
            <a:off x="1199439" y="917490"/>
            <a:ext cx="6237660" cy="3429635"/>
          </a:xfrm>
          <a:prstGeom prst="rect">
            <a:avLst/>
          </a:prstGeom>
        </p:spPr>
        <p:txBody>
          <a:bodyPr lIns="0" tIns="0" rIns="0" bIns="0" rtlCol="0" anchor="t">
            <a:spAutoFit/>
          </a:bodyPr>
          <a:lstStyle/>
          <a:p>
            <a:pPr algn="l">
              <a:lnSpc>
                <a:spcPts val="1540"/>
              </a:lnSpc>
            </a:pPr>
            <a:r>
              <a:rPr lang="en-US" sz="1100" dirty="0">
                <a:solidFill>
                  <a:srgbClr val="000000"/>
                </a:solidFill>
                <a:latin typeface="Montserrat"/>
                <a:ea typeface="Montserrat"/>
                <a:cs typeface="Montserrat"/>
                <a:sym typeface="Montserrat"/>
              </a:rPr>
              <a:t>The goal of a fully coordinated Week of Action is to mobilize school boards, </a:t>
            </a:r>
          </a:p>
          <a:p>
            <a:pPr algn="l">
              <a:lnSpc>
                <a:spcPts val="1540"/>
              </a:lnSpc>
            </a:pPr>
            <a:r>
              <a:rPr lang="en-US" sz="1100" dirty="0">
                <a:solidFill>
                  <a:srgbClr val="000000"/>
                </a:solidFill>
                <a:latin typeface="Montserrat"/>
                <a:ea typeface="Montserrat"/>
                <a:cs typeface="Montserrat"/>
                <a:sym typeface="Montserrat"/>
              </a:rPr>
              <a:t>superintendents, educators, students, families, and community partners to press </a:t>
            </a:r>
          </a:p>
          <a:p>
            <a:pPr algn="l">
              <a:lnSpc>
                <a:spcPts val="1540"/>
              </a:lnSpc>
            </a:pPr>
            <a:r>
              <a:rPr lang="en-US" sz="1100" dirty="0">
                <a:solidFill>
                  <a:srgbClr val="000000"/>
                </a:solidFill>
                <a:latin typeface="Montserrat"/>
                <a:ea typeface="Montserrat"/>
                <a:cs typeface="Montserrat"/>
                <a:sym typeface="Montserrat"/>
              </a:rPr>
              <a:t>Congress to fulfill the 40% IDEA funding promise.</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Participants: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School boards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Superintendents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Special education directors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Educators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Parents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Students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Community partners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school board association</a:t>
            </a:r>
            <a:r>
              <a:rPr lang="en-US" sz="1100" dirty="0">
                <a:solidFill>
                  <a:srgbClr val="000000"/>
                </a:solidFill>
                <a:latin typeface="Montserrat"/>
                <a:ea typeface="Montserrat"/>
                <a:cs typeface="Montserrat"/>
                <a:sym typeface="Montserrat"/>
              </a:rPr>
              <a:t>] + national partners</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Core Message for the Entire Week:</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Congress promised to fund 40 percent of special education costs in 1975.</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schools receive </a:t>
            </a:r>
            <a:r>
              <a:rPr lang="en-US" sz="1100" dirty="0">
                <a:latin typeface="Montserrat"/>
                <a:ea typeface="Montserrat"/>
                <a:cs typeface="Montserrat"/>
                <a:sym typeface="Montserrat"/>
              </a:rPr>
              <a:t>10 </a:t>
            </a:r>
            <a:r>
              <a:rPr lang="en-US" sz="1100" dirty="0">
                <a:solidFill>
                  <a:srgbClr val="000000"/>
                </a:solidFill>
                <a:latin typeface="Montserrat"/>
                <a:ea typeface="Montserrat"/>
                <a:cs typeface="Montserrat"/>
                <a:sym typeface="Montserrat"/>
              </a:rPr>
              <a:t>percent today.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It’s time to fulfill the IDEA promise – 40% BY </a:t>
            </a:r>
            <a:r>
              <a:rPr lang="en-US" sz="1100" dirty="0">
                <a:latin typeface="Montserrat"/>
                <a:ea typeface="Montserrat"/>
                <a:cs typeface="Montserrat"/>
                <a:sym typeface="Montserrat"/>
              </a:rPr>
              <a:t>2040</a:t>
            </a:r>
          </a:p>
        </p:txBody>
      </p:sp>
      <p:sp>
        <p:nvSpPr>
          <p:cNvPr id="8" name="TextBox 8"/>
          <p:cNvSpPr txBox="1"/>
          <p:nvPr/>
        </p:nvSpPr>
        <p:spPr>
          <a:xfrm>
            <a:off x="1199439" y="4799753"/>
            <a:ext cx="6237660" cy="4411016"/>
          </a:xfrm>
          <a:prstGeom prst="rect">
            <a:avLst/>
          </a:prstGeom>
        </p:spPr>
        <p:txBody>
          <a:bodyPr lIns="0" tIns="0" rIns="0" bIns="0" rtlCol="0" anchor="t">
            <a:spAutoFit/>
          </a:bodyPr>
          <a:lstStyle/>
          <a:p>
            <a:pPr algn="l">
              <a:lnSpc>
                <a:spcPts val="1540"/>
              </a:lnSpc>
            </a:pPr>
            <a:r>
              <a:rPr lang="en-US" sz="1100" b="1" dirty="0">
                <a:solidFill>
                  <a:srgbClr val="000000"/>
                </a:solidFill>
                <a:latin typeface="Montserrat Bold"/>
                <a:ea typeface="Montserrat Bold"/>
                <a:cs typeface="Montserrat Bold"/>
                <a:sym typeface="Montserrat Bold"/>
              </a:rPr>
              <a:t>Day 1: Launch &amp; Awareness Day</a:t>
            </a:r>
          </a:p>
          <a:p>
            <a:pPr algn="l">
              <a:lnSpc>
                <a:spcPts val="1540"/>
              </a:lnSpc>
            </a:pPr>
            <a:r>
              <a:rPr lang="en-US" sz="1100" dirty="0">
                <a:solidFill>
                  <a:srgbClr val="000000"/>
                </a:solidFill>
                <a:latin typeface="Montserrat"/>
                <a:ea typeface="Montserrat"/>
                <a:cs typeface="Montserrat"/>
                <a:sym typeface="Montserrat"/>
              </a:rPr>
              <a:t>The purpose is to introduce the campaign publicly and unify statewide messaging. </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 school boards association</a:t>
            </a:r>
            <a:r>
              <a:rPr lang="en-US" sz="1100" dirty="0">
                <a:solidFill>
                  <a:srgbClr val="000000"/>
                </a:solidFill>
                <a:latin typeface="Montserrat"/>
                <a:ea typeface="Montserrat"/>
                <a:cs typeface="Montserrat"/>
                <a:sym typeface="Montserrat"/>
              </a:rPr>
              <a:t>] issues coordinated press release</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Districts share the announcement on websites, newsletters, and social media</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All districts post the unified message: “Congress promised 40%. Our students are still waiting”</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Superintendents distribute district </a:t>
            </a:r>
            <a:r>
              <a:rPr lang="en-US" sz="1100" dirty="0">
                <a:latin typeface="Montserrat"/>
                <a:ea typeface="Montserrat"/>
                <a:cs typeface="Montserrat"/>
                <a:sym typeface="Montserrat"/>
              </a:rPr>
              <a:t>federal funding shortfall </a:t>
            </a:r>
            <a:r>
              <a:rPr lang="en-US" sz="1100" dirty="0">
                <a:solidFill>
                  <a:srgbClr val="000000"/>
                </a:solidFill>
                <a:latin typeface="Montserrat"/>
                <a:ea typeface="Montserrat"/>
                <a:cs typeface="Montserrat"/>
                <a:sym typeface="Montserrat"/>
              </a:rPr>
              <a:t>numbers internally</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Deliverables to Share Publicly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Campaign graphics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IDEA fact sheet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Social media toolkit</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Day 2: District Storytelling 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The purpose is to share the human impact behind the numbers. Key Message is that these are not just numbers - underfunding affects real students, families, and classrooms.</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endParaRPr lang="en-US" sz="1100" dirty="0">
              <a:solidFill>
                <a:srgbClr val="000000"/>
              </a:solidFill>
              <a:latin typeface="Montserrat"/>
              <a:ea typeface="Montserrat"/>
              <a:cs typeface="Montserrat"/>
              <a:sym typeface="Montserrat"/>
            </a:endParaRPr>
          </a:p>
        </p:txBody>
      </p:sp>
      <p:sp>
        <p:nvSpPr>
          <p:cNvPr id="9" name="TextBox 9"/>
          <p:cNvSpPr txBox="1"/>
          <p:nvPr/>
        </p:nvSpPr>
        <p:spPr>
          <a:xfrm>
            <a:off x="1199439" y="4340331"/>
            <a:ext cx="5191111" cy="359714"/>
          </a:xfrm>
          <a:prstGeom prst="rect">
            <a:avLst/>
          </a:prstGeom>
        </p:spPr>
        <p:txBody>
          <a:bodyPr lIns="0" tIns="0" rIns="0" bIns="0" rtlCol="0" anchor="t">
            <a:spAutoFit/>
          </a:bodyPr>
          <a:lstStyle/>
          <a:p>
            <a:pPr algn="l">
              <a:lnSpc>
                <a:spcPts val="3120"/>
              </a:lnSpc>
            </a:pPr>
            <a:r>
              <a:rPr lang="en-US" sz="2400" b="1" dirty="0">
                <a:solidFill>
                  <a:srgbClr val="10598F"/>
                </a:solidFill>
                <a:latin typeface="The Seasons Bold"/>
                <a:ea typeface="The Seasons Bold"/>
                <a:cs typeface="The Seasons Bold"/>
                <a:sym typeface="The Seasons Bold"/>
              </a:rPr>
              <a:t>Suggested Actions</a:t>
            </a:r>
          </a:p>
        </p:txBody>
      </p:sp>
      <p:sp>
        <p:nvSpPr>
          <p:cNvPr id="10" name="AutoShape 10"/>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11" name="TextBox 11"/>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2" name="TextBox 12"/>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25</a:t>
            </a:r>
          </a:p>
        </p:txBody>
      </p:sp>
      <p:sp>
        <p:nvSpPr>
          <p:cNvPr id="13" name="TextBox 13"/>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TextBox 5"/>
          <p:cNvSpPr txBox="1"/>
          <p:nvPr/>
        </p:nvSpPr>
        <p:spPr>
          <a:xfrm>
            <a:off x="1142289" y="349364"/>
            <a:ext cx="6294810" cy="546345"/>
          </a:xfrm>
          <a:prstGeom prst="rect">
            <a:avLst/>
          </a:prstGeom>
        </p:spPr>
        <p:txBody>
          <a:bodyPr lIns="0" tIns="0" rIns="0" bIns="0" rtlCol="0" anchor="t">
            <a:spAutoFit/>
          </a:bodyPr>
          <a:lstStyle/>
          <a:p>
            <a:pPr marL="0" lvl="0" indent="0" algn="just">
              <a:lnSpc>
                <a:spcPts val="3975"/>
              </a:lnSpc>
              <a:spcBef>
                <a:spcPct val="0"/>
              </a:spcBef>
            </a:pPr>
            <a:r>
              <a:rPr lang="en-US" sz="3397">
                <a:solidFill>
                  <a:srgbClr val="000000"/>
                </a:solidFill>
                <a:latin typeface="The Seasons"/>
                <a:ea typeface="The Seasons"/>
                <a:cs typeface="The Seasons"/>
                <a:sym typeface="The Seasons"/>
              </a:rPr>
              <a:t>DEDICATED WEEK OF ACTION</a:t>
            </a:r>
          </a:p>
        </p:txBody>
      </p:sp>
      <p:sp>
        <p:nvSpPr>
          <p:cNvPr id="6" name="Freeform 6"/>
          <p:cNvSpPr/>
          <p:nvPr/>
        </p:nvSpPr>
        <p:spPr>
          <a:xfrm>
            <a:off x="283410" y="445089"/>
            <a:ext cx="493830" cy="450620"/>
          </a:xfrm>
          <a:custGeom>
            <a:avLst/>
            <a:gdLst/>
            <a:ahLst/>
            <a:cxnLst/>
            <a:rect l="l" t="t" r="r" b="b"/>
            <a:pathLst>
              <a:path w="493830" h="450620">
                <a:moveTo>
                  <a:pt x="0" y="0"/>
                </a:moveTo>
                <a:lnTo>
                  <a:pt x="493830" y="0"/>
                </a:lnTo>
                <a:lnTo>
                  <a:pt x="493830" y="450620"/>
                </a:lnTo>
                <a:lnTo>
                  <a:pt x="0" y="4506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7"/>
          <p:cNvSpPr txBox="1"/>
          <p:nvPr/>
        </p:nvSpPr>
        <p:spPr>
          <a:xfrm>
            <a:off x="1290645" y="1346241"/>
            <a:ext cx="6237660" cy="1715135"/>
          </a:xfrm>
          <a:prstGeom prst="rect">
            <a:avLst/>
          </a:prstGeom>
        </p:spPr>
        <p:txBody>
          <a:bodyPr lIns="0" tIns="0" rIns="0" bIns="0" rtlCol="0" anchor="t">
            <a:spAutoFit/>
          </a:bodyPr>
          <a:lstStyle/>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Superintendents record short (30–60 sec) videos explaining their district’s </a:t>
            </a:r>
            <a:r>
              <a:rPr lang="en-US" sz="1100" dirty="0">
                <a:latin typeface="Montserrat"/>
                <a:ea typeface="Montserrat"/>
                <a:cs typeface="Montserrat"/>
                <a:sym typeface="Montserrat"/>
              </a:rPr>
              <a:t>federal funding shortfall </a:t>
            </a:r>
            <a:r>
              <a:rPr lang="en-US" sz="1100" dirty="0">
                <a:solidFill>
                  <a:srgbClr val="000000"/>
                </a:solidFill>
                <a:latin typeface="Montserrat"/>
                <a:ea typeface="Montserrat"/>
                <a:cs typeface="Montserrat"/>
                <a:sym typeface="Montserrat"/>
              </a:rPr>
              <a:t>and impact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Special education directors share real examples of how underfunding affects services (no private data)</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Parents and educators submit testimonials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Districts push stories on social media with the tag #FundIDEA; </a:t>
            </a:r>
            <a:r>
              <a:rPr lang="en-US" sz="1100" dirty="0">
                <a:latin typeface="Montserrat"/>
                <a:ea typeface="Montserrat"/>
                <a:cs typeface="Montserrat"/>
                <a:sym typeface="Montserrat"/>
              </a:rPr>
              <a:t>40by2040StillWaiting</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endParaRPr lang="en-US" sz="1100" dirty="0">
              <a:solidFill>
                <a:srgbClr val="000000"/>
              </a:solidFill>
              <a:latin typeface="Montserrat"/>
              <a:ea typeface="Montserrat"/>
              <a:cs typeface="Montserrat"/>
              <a:sym typeface="Montserrat"/>
            </a:endParaRPr>
          </a:p>
        </p:txBody>
      </p:sp>
      <p:sp>
        <p:nvSpPr>
          <p:cNvPr id="8" name="AutoShape 8"/>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9" name="TextBox 9"/>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0" name="TextBox 10"/>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26</a:t>
            </a:r>
          </a:p>
        </p:txBody>
      </p:sp>
      <p:sp>
        <p:nvSpPr>
          <p:cNvPr id="11" name="TextBox 11"/>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12" name="TextBox 12"/>
          <p:cNvSpPr txBox="1"/>
          <p:nvPr/>
        </p:nvSpPr>
        <p:spPr>
          <a:xfrm>
            <a:off x="1290645" y="838559"/>
            <a:ext cx="5191111" cy="359714"/>
          </a:xfrm>
          <a:prstGeom prst="rect">
            <a:avLst/>
          </a:prstGeom>
        </p:spPr>
        <p:txBody>
          <a:bodyPr lIns="0" tIns="0" rIns="0" bIns="0" rtlCol="0" anchor="t">
            <a:spAutoFit/>
          </a:bodyPr>
          <a:lstStyle/>
          <a:p>
            <a:pPr algn="l">
              <a:lnSpc>
                <a:spcPts val="3120"/>
              </a:lnSpc>
            </a:pPr>
            <a:r>
              <a:rPr lang="en-US" sz="2400" b="1" dirty="0">
                <a:solidFill>
                  <a:srgbClr val="10598F"/>
                </a:solidFill>
                <a:latin typeface="The Seasons Bold"/>
                <a:ea typeface="The Seasons Bold"/>
                <a:cs typeface="The Seasons Bold"/>
                <a:sym typeface="The Seasons Bold"/>
              </a:rPr>
              <a:t>Suggested Actions</a:t>
            </a:r>
          </a:p>
        </p:txBody>
      </p:sp>
      <p:sp>
        <p:nvSpPr>
          <p:cNvPr id="13" name="TextBox 13"/>
          <p:cNvSpPr txBox="1"/>
          <p:nvPr/>
        </p:nvSpPr>
        <p:spPr>
          <a:xfrm>
            <a:off x="1290645" y="2824598"/>
            <a:ext cx="6237660" cy="5949899"/>
          </a:xfrm>
          <a:prstGeom prst="rect">
            <a:avLst/>
          </a:prstGeom>
        </p:spPr>
        <p:txBody>
          <a:bodyPr lIns="0" tIns="0" rIns="0" bIns="0" rtlCol="0" anchor="t">
            <a:spAutoFit/>
          </a:bodyPr>
          <a:lstStyle/>
          <a:p>
            <a:pPr algn="l">
              <a:lnSpc>
                <a:spcPts val="1540"/>
              </a:lnSpc>
            </a:pPr>
            <a:r>
              <a:rPr lang="en-US" sz="1100" b="1" dirty="0">
                <a:solidFill>
                  <a:srgbClr val="000000"/>
                </a:solidFill>
                <a:latin typeface="Montserrat Bold"/>
                <a:ea typeface="Montserrat Bold"/>
                <a:cs typeface="Montserrat Bold"/>
                <a:sym typeface="Montserrat Bold"/>
              </a:rPr>
              <a:t>Day 3: Media and Public Engagement 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The purpose is to raise the visibility of the issue in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communities. The key message is that the Federal underfunding of IDEA affects every student—not only those receiving special education services.</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Superintendents submit op-eds to local newspapers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Board chairs give radio or local TV interviews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Districts send communications to families explaining how IDEA underfunding impacts all students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state school boards association</a:t>
            </a:r>
            <a:r>
              <a:rPr lang="en-US" sz="1100" dirty="0">
                <a:solidFill>
                  <a:srgbClr val="000000"/>
                </a:solidFill>
                <a:latin typeface="Montserrat"/>
                <a:ea typeface="Montserrat"/>
                <a:cs typeface="Montserrat"/>
                <a:sym typeface="Montserrat"/>
              </a:rPr>
              <a:t>] posts statewide summary data</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Day 4: Social Media Storm 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The purpose is to push unified messaging to create statewide, high-volume visibility.</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All districts in your state post 3–5 coordinated graphics throughout the 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Share superintendent videos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Boost parent and educator stories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Encourage families and community members to tag congressional offices</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Hashtags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#FundIDEA</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#40by2040StillWaiting</a:t>
            </a:r>
          </a:p>
          <a:p>
            <a:pPr marL="237491" lvl="1" indent="-118745" algn="l">
              <a:lnSpc>
                <a:spcPts val="1540"/>
              </a:lnSpc>
              <a:buFont typeface="Arial"/>
              <a:buChar char="•"/>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Day 5: Community Engagement 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The purpose is to mobilize families, students, and community supporters. The key message is when IDEA is underfunded, the cost shifts locally. Our community is paying for federal underfunding.</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endParaRPr lang="en-US" sz="1100" dirty="0">
              <a:solidFill>
                <a:srgbClr val="000000"/>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TextBox 5"/>
          <p:cNvSpPr txBox="1"/>
          <p:nvPr/>
        </p:nvSpPr>
        <p:spPr>
          <a:xfrm>
            <a:off x="1142289" y="349364"/>
            <a:ext cx="6294810" cy="546345"/>
          </a:xfrm>
          <a:prstGeom prst="rect">
            <a:avLst/>
          </a:prstGeom>
        </p:spPr>
        <p:txBody>
          <a:bodyPr lIns="0" tIns="0" rIns="0" bIns="0" rtlCol="0" anchor="t">
            <a:spAutoFit/>
          </a:bodyPr>
          <a:lstStyle/>
          <a:p>
            <a:pPr marL="0" lvl="0" indent="0" algn="ctr">
              <a:lnSpc>
                <a:spcPts val="3975"/>
              </a:lnSpc>
              <a:spcBef>
                <a:spcPct val="0"/>
              </a:spcBef>
            </a:pPr>
            <a:r>
              <a:rPr lang="en-US" sz="3397">
                <a:solidFill>
                  <a:srgbClr val="000000"/>
                </a:solidFill>
                <a:latin typeface="The Seasons"/>
                <a:ea typeface="The Seasons"/>
                <a:cs typeface="The Seasons"/>
                <a:sym typeface="The Seasons"/>
              </a:rPr>
              <a:t>DEDICATED WEEK OF ACTION</a:t>
            </a:r>
          </a:p>
        </p:txBody>
      </p:sp>
      <p:sp>
        <p:nvSpPr>
          <p:cNvPr id="6" name="Freeform 6"/>
          <p:cNvSpPr/>
          <p:nvPr/>
        </p:nvSpPr>
        <p:spPr>
          <a:xfrm>
            <a:off x="283410" y="445089"/>
            <a:ext cx="493830" cy="450620"/>
          </a:xfrm>
          <a:custGeom>
            <a:avLst/>
            <a:gdLst/>
            <a:ahLst/>
            <a:cxnLst/>
            <a:rect l="l" t="t" r="r" b="b"/>
            <a:pathLst>
              <a:path w="493830" h="450620">
                <a:moveTo>
                  <a:pt x="0" y="0"/>
                </a:moveTo>
                <a:lnTo>
                  <a:pt x="493830" y="0"/>
                </a:lnTo>
                <a:lnTo>
                  <a:pt x="493830" y="450620"/>
                </a:lnTo>
                <a:lnTo>
                  <a:pt x="0" y="4506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7"/>
          <p:cNvSpPr txBox="1"/>
          <p:nvPr/>
        </p:nvSpPr>
        <p:spPr>
          <a:xfrm>
            <a:off x="1290645" y="1317754"/>
            <a:ext cx="6237660" cy="1905635"/>
          </a:xfrm>
          <a:prstGeom prst="rect">
            <a:avLst/>
          </a:prstGeom>
        </p:spPr>
        <p:txBody>
          <a:bodyPr lIns="0" tIns="0" rIns="0" bIns="0" rtlCol="0" anchor="t">
            <a:spAutoFit/>
          </a:bodyPr>
          <a:lstStyle/>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Districts host short virtual briefings for families about IDEA funding</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PTA/PTO groups share information via newsletters and social media pages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Community organizations issue statements of support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Stories are shared statewide through [</a:t>
            </a:r>
            <a:r>
              <a:rPr lang="en-US" sz="1100" dirty="0">
                <a:solidFill>
                  <a:srgbClr val="FF0000"/>
                </a:solidFill>
                <a:latin typeface="Montserrat"/>
                <a:ea typeface="Montserrat"/>
                <a:cs typeface="Montserrat"/>
                <a:sym typeface="Montserrat"/>
              </a:rPr>
              <a:t>insert state school boards association</a:t>
            </a:r>
            <a:r>
              <a:rPr lang="en-US" sz="1100" dirty="0">
                <a:solidFill>
                  <a:srgbClr val="000000"/>
                </a:solidFill>
                <a:latin typeface="Montserrat"/>
                <a:ea typeface="Montserrat"/>
                <a:cs typeface="Montserrat"/>
                <a:sym typeface="Montserrat"/>
              </a:rPr>
              <a: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Partner with your national organization such as COSSBA/NSBA</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Day 6: Congressional Contact Day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The purpose is to put direct pressure on federal lawmakers.</a:t>
            </a:r>
          </a:p>
          <a:p>
            <a:pPr algn="l">
              <a:lnSpc>
                <a:spcPts val="1540"/>
              </a:lnSpc>
            </a:pPr>
            <a:endParaRPr lang="en-US" sz="1100" dirty="0">
              <a:solidFill>
                <a:srgbClr val="000000"/>
              </a:solidFill>
              <a:latin typeface="Montserrat"/>
              <a:ea typeface="Montserrat"/>
              <a:cs typeface="Montserrat"/>
              <a:sym typeface="Montserrat"/>
            </a:endParaRPr>
          </a:p>
        </p:txBody>
      </p:sp>
      <p:sp>
        <p:nvSpPr>
          <p:cNvPr id="8" name="TextBox 8"/>
          <p:cNvSpPr txBox="1"/>
          <p:nvPr/>
        </p:nvSpPr>
        <p:spPr>
          <a:xfrm>
            <a:off x="1290645" y="838559"/>
            <a:ext cx="5191111" cy="359714"/>
          </a:xfrm>
          <a:prstGeom prst="rect">
            <a:avLst/>
          </a:prstGeom>
        </p:spPr>
        <p:txBody>
          <a:bodyPr lIns="0" tIns="0" rIns="0" bIns="0" rtlCol="0" anchor="t">
            <a:spAutoFit/>
          </a:bodyPr>
          <a:lstStyle/>
          <a:p>
            <a:pPr algn="l">
              <a:lnSpc>
                <a:spcPts val="3120"/>
              </a:lnSpc>
            </a:pPr>
            <a:r>
              <a:rPr lang="en-US" sz="2400" b="1" dirty="0">
                <a:solidFill>
                  <a:srgbClr val="10598F"/>
                </a:solidFill>
                <a:latin typeface="The Seasons Bold"/>
                <a:ea typeface="The Seasons Bold"/>
                <a:cs typeface="The Seasons Bold"/>
                <a:sym typeface="The Seasons Bold"/>
              </a:rPr>
              <a:t>Suggested Actions</a:t>
            </a:r>
          </a:p>
        </p:txBody>
      </p:sp>
      <p:sp>
        <p:nvSpPr>
          <p:cNvPr id="9" name="AutoShape 9"/>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10" name="TextBox 10"/>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1" name="TextBox 11"/>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27</a:t>
            </a:r>
          </a:p>
        </p:txBody>
      </p:sp>
      <p:sp>
        <p:nvSpPr>
          <p:cNvPr id="12" name="TextBox 12"/>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13" name="TextBox 13"/>
          <p:cNvSpPr txBox="1"/>
          <p:nvPr/>
        </p:nvSpPr>
        <p:spPr>
          <a:xfrm>
            <a:off x="1290645" y="3107640"/>
            <a:ext cx="6237660" cy="4795736"/>
          </a:xfrm>
          <a:prstGeom prst="rect">
            <a:avLst/>
          </a:prstGeom>
        </p:spPr>
        <p:txBody>
          <a:bodyPr lIns="0" tIns="0" rIns="0" bIns="0" rtlCol="0" anchor="t">
            <a:spAutoFit/>
          </a:bodyPr>
          <a:lstStyle/>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All school board members email or call their members of congress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Districts send official letters signed by the superintendent and board chair</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School boards pass the IDEA funding resolution (if not already adopted)</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 school boards association</a:t>
            </a:r>
            <a:r>
              <a:rPr lang="en-US" sz="1100" dirty="0">
                <a:solidFill>
                  <a:srgbClr val="000000"/>
                </a:solidFill>
                <a:latin typeface="Montserrat"/>
                <a:ea typeface="Montserrat"/>
                <a:cs typeface="Montserrat"/>
                <a:sym typeface="Montserrat"/>
              </a:rPr>
              <a:t>] delivers a consolidated statewide packet to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delegation</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Talking Points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Congress promised 40%</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a:t>
            </a:r>
            <a:r>
              <a:rPr lang="en-US" sz="1100" dirty="0">
                <a:solidFill>
                  <a:srgbClr val="000000"/>
                </a:solidFill>
                <a:latin typeface="Montserrat"/>
                <a:ea typeface="Montserrat"/>
                <a:cs typeface="Montserrat"/>
                <a:sym typeface="Montserrat"/>
              </a:rPr>
              <a:t>] receives just </a:t>
            </a:r>
            <a:r>
              <a:rPr lang="en-US" sz="1100" dirty="0">
                <a:latin typeface="Montserrat"/>
                <a:ea typeface="Montserrat"/>
                <a:cs typeface="Montserrat"/>
                <a:sym typeface="Montserrat"/>
              </a:rPr>
              <a:t>10 </a:t>
            </a:r>
            <a:r>
              <a:rPr lang="en-US" sz="1100" dirty="0">
                <a:solidFill>
                  <a:srgbClr val="000000"/>
                </a:solidFill>
                <a:latin typeface="Montserrat"/>
                <a:ea typeface="Montserrat"/>
                <a:cs typeface="Montserrat"/>
                <a:sym typeface="Montserrat"/>
              </a:rPr>
              <a: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Our state’s </a:t>
            </a:r>
            <a:r>
              <a:rPr lang="en-US" sz="1100" dirty="0">
                <a:latin typeface="Montserrat"/>
                <a:ea typeface="Montserrat"/>
                <a:cs typeface="Montserrat"/>
                <a:sym typeface="Montserrat"/>
              </a:rPr>
              <a:t>federal funding shortfall </a:t>
            </a:r>
            <a:r>
              <a:rPr lang="en-US" sz="1100" dirty="0">
                <a:solidFill>
                  <a:srgbClr val="000000"/>
                </a:solidFill>
                <a:latin typeface="Montserrat"/>
                <a:ea typeface="Montserrat"/>
                <a:cs typeface="Montserrat"/>
                <a:sym typeface="Montserrat"/>
              </a:rPr>
              <a:t>is [</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amount</a:t>
            </a:r>
            <a:r>
              <a:rPr lang="en-US" sz="1100" dirty="0">
                <a:solidFill>
                  <a:srgbClr val="000000"/>
                </a:solidFill>
                <a:latin typeface="Montserrat"/>
                <a:ea typeface="Montserrat"/>
                <a:cs typeface="Montserrat"/>
                <a:sym typeface="Montserrat"/>
              </a:rPr>
              <a: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We need a path to 40%</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Day 7: Reflection, Gratitude, and Next Steps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The purpose is to close the week with reinforcement and momentum-building. The key message is that IDEA funding is a </a:t>
            </a:r>
            <a:r>
              <a:rPr lang="en-US" sz="1100" dirty="0">
                <a:latin typeface="Montserrat"/>
                <a:ea typeface="Montserrat"/>
                <a:cs typeface="Montserrat"/>
                <a:sym typeface="Montserrat"/>
              </a:rPr>
              <a:t>federal </a:t>
            </a:r>
            <a:r>
              <a:rPr lang="en-US" sz="1100" dirty="0">
                <a:solidFill>
                  <a:srgbClr val="000000"/>
                </a:solidFill>
                <a:latin typeface="Montserrat"/>
                <a:ea typeface="Montserrat"/>
                <a:cs typeface="Montserrat"/>
                <a:sym typeface="Montserrat"/>
              </a:rPr>
              <a:t>commitment. With continued pressure, Congress can finally fulfill the promise.</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r>
              <a:rPr lang="en-US" sz="1100" b="1" dirty="0">
                <a:solidFill>
                  <a:srgbClr val="000000"/>
                </a:solidFill>
                <a:latin typeface="Montserrat Bold"/>
                <a:ea typeface="Montserrat Bold"/>
                <a:cs typeface="Montserrat Bold"/>
                <a:sym typeface="Montserrat Bold"/>
              </a:rPr>
              <a:t>Actions</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Superintendents post thank-you messages to families and staff for participating</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a:t>
            </a:r>
            <a:r>
              <a:rPr lang="en-US" sz="1100" dirty="0">
                <a:solidFill>
                  <a:srgbClr val="000000"/>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state school boards association</a:t>
            </a:r>
            <a:r>
              <a:rPr lang="en-US" sz="1100" dirty="0">
                <a:solidFill>
                  <a:srgbClr val="000000"/>
                </a:solidFill>
                <a:latin typeface="Montserrat"/>
                <a:ea typeface="Montserrat"/>
                <a:cs typeface="Montserrat"/>
                <a:sym typeface="Montserrat"/>
              </a:rPr>
              <a:t>] publishes statewide Week of Action summary</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Districts preview next advocacy steps and encourage continued engagement</a:t>
            </a:r>
          </a:p>
          <a:p>
            <a:pPr marL="237491" lvl="1" indent="-118745" algn="l">
              <a:lnSpc>
                <a:spcPts val="1540"/>
              </a:lnSpc>
              <a:buFont typeface="Arial"/>
              <a:buChar char="•"/>
            </a:pPr>
            <a:r>
              <a:rPr lang="en-US" sz="1100" dirty="0">
                <a:solidFill>
                  <a:srgbClr val="000000"/>
                </a:solidFill>
                <a:latin typeface="Montserrat"/>
                <a:ea typeface="Montserrat"/>
                <a:cs typeface="Montserrat"/>
                <a:sym typeface="Montserrat"/>
              </a:rPr>
              <a:t>Social media posts highlight “What Congress must do next”</a:t>
            </a:r>
          </a:p>
          <a:p>
            <a:pPr algn="l">
              <a:lnSpc>
                <a:spcPts val="1540"/>
              </a:lnSpc>
            </a:pPr>
            <a:endParaRPr lang="en-US" sz="1100" dirty="0">
              <a:solidFill>
                <a:srgbClr val="000000"/>
              </a:solidFill>
              <a:latin typeface="Montserrat"/>
              <a:ea typeface="Montserrat"/>
              <a:cs typeface="Montserrat"/>
              <a:sym typeface="Montserrat"/>
            </a:endParaRPr>
          </a:p>
          <a:p>
            <a:pPr algn="l">
              <a:lnSpc>
                <a:spcPts val="1540"/>
              </a:lnSpc>
            </a:pPr>
            <a:endParaRPr lang="en-US" sz="1100" dirty="0">
              <a:solidFill>
                <a:srgbClr val="000000"/>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TextBox 5"/>
          <p:cNvSpPr txBox="1"/>
          <p:nvPr/>
        </p:nvSpPr>
        <p:spPr>
          <a:xfrm>
            <a:off x="1410225" y="349364"/>
            <a:ext cx="5356759" cy="546345"/>
          </a:xfrm>
          <a:prstGeom prst="rect">
            <a:avLst/>
          </a:prstGeom>
        </p:spPr>
        <p:txBody>
          <a:bodyPr lIns="0" tIns="0" rIns="0" bIns="0" rtlCol="0" anchor="t">
            <a:spAutoFit/>
          </a:bodyPr>
          <a:lstStyle/>
          <a:p>
            <a:pPr marL="0" lvl="0" indent="0" algn="ctr">
              <a:lnSpc>
                <a:spcPts val="3975"/>
              </a:lnSpc>
              <a:spcBef>
                <a:spcPct val="0"/>
              </a:spcBef>
            </a:pPr>
            <a:r>
              <a:rPr lang="en-US" sz="3397">
                <a:solidFill>
                  <a:srgbClr val="000000"/>
                </a:solidFill>
                <a:latin typeface="The Seasons"/>
                <a:ea typeface="The Seasons"/>
                <a:cs typeface="The Seasons"/>
                <a:sym typeface="The Seasons"/>
              </a:rPr>
              <a:t>SOCIAL MEDIA</a:t>
            </a:r>
          </a:p>
        </p:txBody>
      </p:sp>
      <p:sp>
        <p:nvSpPr>
          <p:cNvPr id="6" name="Freeform 6"/>
          <p:cNvSpPr/>
          <p:nvPr/>
        </p:nvSpPr>
        <p:spPr>
          <a:xfrm>
            <a:off x="295194" y="413662"/>
            <a:ext cx="482046" cy="482046"/>
          </a:xfrm>
          <a:custGeom>
            <a:avLst/>
            <a:gdLst/>
            <a:ahLst/>
            <a:cxnLst/>
            <a:rect l="l" t="t" r="r" b="b"/>
            <a:pathLst>
              <a:path w="482046" h="482046">
                <a:moveTo>
                  <a:pt x="0" y="0"/>
                </a:moveTo>
                <a:lnTo>
                  <a:pt x="482046" y="0"/>
                </a:lnTo>
                <a:lnTo>
                  <a:pt x="482046" y="482047"/>
                </a:lnTo>
                <a:lnTo>
                  <a:pt x="0" y="4820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AutoShape 7"/>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8" name="TextBox 8"/>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9" name="TextBox 9"/>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28</a:t>
            </a:r>
          </a:p>
        </p:txBody>
      </p:sp>
      <p:sp>
        <p:nvSpPr>
          <p:cNvPr id="10" name="TextBox 10"/>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11" name="TextBox 11"/>
          <p:cNvSpPr txBox="1"/>
          <p:nvPr/>
        </p:nvSpPr>
        <p:spPr>
          <a:xfrm>
            <a:off x="1410225" y="1076854"/>
            <a:ext cx="5476597" cy="333375"/>
          </a:xfrm>
          <a:prstGeom prst="rect">
            <a:avLst/>
          </a:prstGeom>
        </p:spPr>
        <p:txBody>
          <a:bodyPr lIns="0" tIns="0" rIns="0" bIns="0" rtlCol="0" anchor="t">
            <a:spAutoFit/>
          </a:bodyPr>
          <a:lstStyle/>
          <a:p>
            <a:pPr algn="ctr">
              <a:lnSpc>
                <a:spcPts val="1319"/>
              </a:lnSpc>
            </a:pPr>
            <a:r>
              <a:rPr lang="en-US" sz="1099">
                <a:solidFill>
                  <a:srgbClr val="000000"/>
                </a:solidFill>
                <a:latin typeface="Montserrat"/>
                <a:ea typeface="Montserrat"/>
                <a:cs typeface="Montserrat"/>
                <a:sym typeface="Montserrat"/>
              </a:rPr>
              <a:t>Social media is a mandatory presence for awareness these days. If you are able, have multiple people and accounts send messages across social media.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240" y="106205"/>
            <a:ext cx="6252720" cy="670560"/>
          </a:xfrm>
          <a:prstGeom prst="rect">
            <a:avLst/>
          </a:prstGeom>
        </p:spPr>
        <p:txBody>
          <a:bodyPr lIns="0" tIns="0" rIns="0" bIns="0" rtlCol="0" anchor="t">
            <a:spAutoFit/>
          </a:bodyPr>
          <a:lstStyle/>
          <a:p>
            <a:pPr algn="ctr">
              <a:lnSpc>
                <a:spcPts val="5040"/>
              </a:lnSpc>
              <a:spcBef>
                <a:spcPct val="0"/>
              </a:spcBef>
            </a:pPr>
            <a:r>
              <a:rPr lang="en-US" sz="3600" b="1" spc="-190">
                <a:solidFill>
                  <a:srgbClr val="10598F"/>
                </a:solidFill>
                <a:latin typeface="The Seasons Bold"/>
                <a:ea typeface="The Seasons Bold"/>
                <a:cs typeface="The Seasons Bold"/>
                <a:sym typeface="The Seasons Bold"/>
              </a:rPr>
              <a:t>Social Media</a:t>
            </a:r>
          </a:p>
        </p:txBody>
      </p:sp>
      <p:sp>
        <p:nvSpPr>
          <p:cNvPr id="3" name="TextBox 3"/>
          <p:cNvSpPr txBox="1"/>
          <p:nvPr/>
        </p:nvSpPr>
        <p:spPr>
          <a:xfrm>
            <a:off x="378718" y="799620"/>
            <a:ext cx="6935465" cy="602281"/>
          </a:xfrm>
          <a:prstGeom prst="rect">
            <a:avLst/>
          </a:prstGeom>
        </p:spPr>
        <p:txBody>
          <a:bodyPr lIns="0" tIns="0" rIns="0" bIns="0" rtlCol="0" anchor="t">
            <a:spAutoFit/>
          </a:bodyPr>
          <a:lstStyle/>
          <a:p>
            <a:pPr algn="ctr">
              <a:lnSpc>
                <a:spcPts val="1560"/>
              </a:lnSpc>
            </a:pPr>
            <a:r>
              <a:rPr lang="en-US" sz="1200" i="1" dirty="0">
                <a:solidFill>
                  <a:srgbClr val="FF0000"/>
                </a:solidFill>
                <a:latin typeface="Montserrat"/>
                <a:ea typeface="Montserrat"/>
                <a:cs typeface="Montserrat"/>
                <a:sym typeface="Montserrat"/>
              </a:rPr>
              <a:t>These are standalone text lines crafted specifically for graphic design. They are short </a:t>
            </a:r>
          </a:p>
          <a:p>
            <a:pPr algn="ctr">
              <a:lnSpc>
                <a:spcPts val="1560"/>
              </a:lnSpc>
            </a:pPr>
            <a:r>
              <a:rPr lang="en-US" sz="1200" i="1" dirty="0">
                <a:solidFill>
                  <a:srgbClr val="FF0000"/>
                </a:solidFill>
                <a:latin typeface="Montserrat"/>
                <a:ea typeface="Montserrat"/>
                <a:cs typeface="Montserrat"/>
                <a:sym typeface="Montserrat"/>
              </a:rPr>
              <a:t>enough for square and vertical formats and suitable for Canva, Adobe Express, or other branded templates.</a:t>
            </a:r>
          </a:p>
        </p:txBody>
      </p:sp>
      <p:sp>
        <p:nvSpPr>
          <p:cNvPr id="4" name="TextBox 4"/>
          <p:cNvSpPr txBox="1"/>
          <p:nvPr/>
        </p:nvSpPr>
        <p:spPr>
          <a:xfrm>
            <a:off x="418468" y="1577274"/>
            <a:ext cx="6935465" cy="315277"/>
          </a:xfrm>
          <a:prstGeom prst="rect">
            <a:avLst/>
          </a:prstGeom>
        </p:spPr>
        <p:txBody>
          <a:bodyPr lIns="0" tIns="0" rIns="0" bIns="0" rtlCol="0" anchor="t">
            <a:spAutoFit/>
          </a:bodyPr>
          <a:lstStyle/>
          <a:p>
            <a:pPr algn="l">
              <a:lnSpc>
                <a:spcPts val="2340"/>
              </a:lnSpc>
            </a:pPr>
            <a:r>
              <a:rPr lang="en-US" sz="1800" b="1">
                <a:solidFill>
                  <a:srgbClr val="10598F"/>
                </a:solidFill>
                <a:latin typeface="The Seasons Bold"/>
                <a:ea typeface="The Seasons Bold"/>
                <a:cs typeface="The Seasons Bold"/>
                <a:sym typeface="The Seasons Bold"/>
              </a:rPr>
              <a:t>The Core Message Series (5)</a:t>
            </a:r>
          </a:p>
        </p:txBody>
      </p:sp>
      <p:sp>
        <p:nvSpPr>
          <p:cNvPr id="5" name="TextBox 5"/>
          <p:cNvSpPr txBox="1"/>
          <p:nvPr/>
        </p:nvSpPr>
        <p:spPr>
          <a:xfrm>
            <a:off x="321568" y="1863977"/>
            <a:ext cx="6860915" cy="948529"/>
          </a:xfrm>
          <a:prstGeom prst="rect">
            <a:avLst/>
          </a:prstGeom>
        </p:spPr>
        <p:txBody>
          <a:bodyPr lIns="0" tIns="0" rIns="0" bIns="0" rtlCol="0" anchor="t">
            <a:spAutoFit/>
          </a:bodyPr>
          <a:lstStyle/>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Congress Promised 40%. Schools Receive Just </a:t>
            </a:r>
            <a:r>
              <a:rPr lang="en-US" sz="1100" dirty="0">
                <a:latin typeface="Montserrat"/>
                <a:ea typeface="Montserrat"/>
                <a:cs typeface="Montserrat"/>
                <a:sym typeface="Montserrat"/>
              </a:rPr>
              <a:t>10</a:t>
            </a:r>
            <a:r>
              <a:rPr lang="en-US" sz="1100" dirty="0">
                <a:solidFill>
                  <a:srgbClr val="222444"/>
                </a:solidFill>
                <a:latin typeface="Montserrat"/>
                <a:ea typeface="Montserrat"/>
                <a:cs typeface="Montserrat"/>
                <a:sym typeface="Montserrat"/>
              </a:rPr>
              <a:t> %.</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IDEA Funding: 50 Years Behind the Promise.</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a:t>
            </a:r>
            <a:r>
              <a:rPr lang="en-US" sz="1100" dirty="0">
                <a:solidFill>
                  <a:srgbClr val="FF0000"/>
                </a:solidFill>
                <a:latin typeface="Montserrat"/>
                <a:ea typeface="Montserrat"/>
                <a:cs typeface="Montserrat"/>
                <a:sym typeface="Montserrat"/>
              </a:rPr>
              <a:t>Insert state</a:t>
            </a:r>
            <a:r>
              <a:rPr lang="en-US" sz="1100" dirty="0">
                <a:solidFill>
                  <a:srgbClr val="222444"/>
                </a:solidFill>
                <a:latin typeface="Montserrat"/>
                <a:ea typeface="Montserrat"/>
                <a:cs typeface="Montserrat"/>
                <a:sym typeface="Montserrat"/>
              </a:rPr>
              <a:t>] Special Education</a:t>
            </a:r>
            <a:r>
              <a:rPr lang="en-US" sz="1100" dirty="0">
                <a:solidFill>
                  <a:srgbClr val="FF0000"/>
                </a:solidFill>
                <a:latin typeface="Montserrat"/>
                <a:ea typeface="Montserrat"/>
                <a:cs typeface="Montserrat"/>
                <a:sym typeface="Montserrat"/>
              </a:rPr>
              <a:t> </a:t>
            </a:r>
            <a:r>
              <a:rPr lang="en-US" sz="1100" dirty="0">
                <a:latin typeface="Montserrat"/>
                <a:ea typeface="Montserrat"/>
                <a:cs typeface="Montserrat"/>
                <a:sym typeface="Montserrat"/>
              </a:rPr>
              <a:t>Federal Funding Gap </a:t>
            </a: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insert</a:t>
            </a: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amount</a:t>
            </a:r>
            <a:r>
              <a:rPr lang="en-US" sz="1100" dirty="0">
                <a:solidFill>
                  <a:srgbClr val="222444"/>
                </a:solidFill>
                <a:latin typeface="Montserrat"/>
                <a:ea typeface="Montserrat"/>
                <a:cs typeface="Montserrat"/>
                <a:sym typeface="Montserrat"/>
              </a:rPr>
              <a:t>] Million and Rising.</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Local Schools Are Paying the Federal Shortfall. Students Deserve Better.</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“40 by 2040 — Still Waiting.” It’s Time to Keep the Promise. </a:t>
            </a:r>
          </a:p>
        </p:txBody>
      </p:sp>
      <p:sp>
        <p:nvSpPr>
          <p:cNvPr id="6" name="TextBox 6"/>
          <p:cNvSpPr txBox="1"/>
          <p:nvPr/>
        </p:nvSpPr>
        <p:spPr>
          <a:xfrm>
            <a:off x="466918" y="3119372"/>
            <a:ext cx="6935465" cy="315277"/>
          </a:xfrm>
          <a:prstGeom prst="rect">
            <a:avLst/>
          </a:prstGeom>
        </p:spPr>
        <p:txBody>
          <a:bodyPr lIns="0" tIns="0" rIns="0" bIns="0" rtlCol="0" anchor="t">
            <a:spAutoFit/>
          </a:bodyPr>
          <a:lstStyle/>
          <a:p>
            <a:pPr algn="l">
              <a:lnSpc>
                <a:spcPts val="2340"/>
              </a:lnSpc>
            </a:pPr>
            <a:r>
              <a:rPr lang="en-US" sz="1800" b="1" dirty="0">
                <a:solidFill>
                  <a:srgbClr val="10598F"/>
                </a:solidFill>
                <a:latin typeface="The Seasons Bold"/>
                <a:ea typeface="The Seasons Bold"/>
                <a:cs typeface="The Seasons Bold"/>
                <a:sym typeface="The Seasons Bold"/>
              </a:rPr>
              <a:t>Equity and Impact Series (6)</a:t>
            </a:r>
          </a:p>
        </p:txBody>
      </p:sp>
      <p:sp>
        <p:nvSpPr>
          <p:cNvPr id="7" name="TextBox 7"/>
          <p:cNvSpPr txBox="1"/>
          <p:nvPr/>
        </p:nvSpPr>
        <p:spPr>
          <a:xfrm>
            <a:off x="340438" y="3484230"/>
            <a:ext cx="6860915" cy="948529"/>
          </a:xfrm>
          <a:prstGeom prst="rect">
            <a:avLst/>
          </a:prstGeom>
        </p:spPr>
        <p:txBody>
          <a:bodyPr lIns="0" tIns="0" rIns="0" bIns="0" rtlCol="0" anchor="t">
            <a:spAutoFit/>
          </a:bodyPr>
          <a:lstStyle/>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When IDEA Is Underfunded, All Students Are Affected.</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General Education Dollars Should Not Be Filling Federal Gaps.</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Our </a:t>
            </a:r>
            <a:r>
              <a:rPr lang="en-US" sz="1100" dirty="0">
                <a:latin typeface="Montserrat"/>
                <a:ea typeface="Montserrat"/>
                <a:cs typeface="Montserrat"/>
                <a:sym typeface="Montserrat"/>
              </a:rPr>
              <a:t>District’s Federal Funding Gap </a:t>
            </a:r>
            <a:r>
              <a:rPr lang="en-US" sz="1100" dirty="0">
                <a:solidFill>
                  <a:srgbClr val="222444"/>
                </a:solidFill>
                <a:latin typeface="Montserrat"/>
                <a:ea typeface="Montserrat"/>
                <a:cs typeface="Montserrat"/>
                <a:sym typeface="Montserrat"/>
              </a:rPr>
              <a:t>: {</a:t>
            </a:r>
            <a:r>
              <a:rPr lang="en-US" sz="1100" dirty="0">
                <a:solidFill>
                  <a:srgbClr val="FF0000"/>
                </a:solidFill>
                <a:latin typeface="Montserrat"/>
                <a:ea typeface="Montserrat"/>
                <a:cs typeface="Montserrat"/>
                <a:sym typeface="Montserrat"/>
              </a:rPr>
              <a:t>insert</a:t>
            </a:r>
            <a:r>
              <a:rPr lang="en-US" sz="1100" dirty="0">
                <a:solidFill>
                  <a:srgbClr val="222444"/>
                </a:solidFill>
                <a:latin typeface="Montserrat"/>
                <a:ea typeface="Montserrat"/>
                <a:cs typeface="Montserrat"/>
                <a:sym typeface="Montserrat"/>
              </a:rPr>
              <a:t>] Congress Needs to Act.</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Funding Shortfalls Mean Tough Choices. We Need 40 Percent.</a:t>
            </a:r>
          </a:p>
          <a:p>
            <a:pPr marL="237491" lvl="1" indent="-118745" algn="l">
              <a:lnSpc>
                <a:spcPts val="1540"/>
              </a:lnSpc>
              <a:buFont typeface="Arial"/>
              <a:buChar char="•"/>
            </a:pPr>
            <a:r>
              <a:rPr lang="en-US" sz="1100" dirty="0">
                <a:solidFill>
                  <a:srgbClr val="222444"/>
                </a:solidFill>
                <a:latin typeface="Montserrat"/>
                <a:ea typeface="Montserrat"/>
                <a:cs typeface="Montserrat"/>
                <a:sym typeface="Montserrat"/>
              </a:rPr>
              <a:t>Our Students With Disabilities Deserve What Congress Promised in 1975.</a:t>
            </a:r>
          </a:p>
        </p:txBody>
      </p:sp>
      <p:sp>
        <p:nvSpPr>
          <p:cNvPr id="8" name="TextBox 8"/>
          <p:cNvSpPr txBox="1"/>
          <p:nvPr/>
        </p:nvSpPr>
        <p:spPr>
          <a:xfrm>
            <a:off x="427168" y="4871019"/>
            <a:ext cx="6935465" cy="315277"/>
          </a:xfrm>
          <a:prstGeom prst="rect">
            <a:avLst/>
          </a:prstGeom>
        </p:spPr>
        <p:txBody>
          <a:bodyPr lIns="0" tIns="0" rIns="0" bIns="0" rtlCol="0" anchor="t">
            <a:spAutoFit/>
          </a:bodyPr>
          <a:lstStyle/>
          <a:p>
            <a:pPr algn="l">
              <a:lnSpc>
                <a:spcPts val="2340"/>
              </a:lnSpc>
            </a:pPr>
            <a:r>
              <a:rPr lang="en-US" sz="1800" b="1">
                <a:solidFill>
                  <a:srgbClr val="10598F"/>
                </a:solidFill>
                <a:latin typeface="The Seasons Bold"/>
                <a:ea typeface="The Seasons Bold"/>
                <a:cs typeface="The Seasons Bold"/>
                <a:sym typeface="The Seasons Bold"/>
              </a:rPr>
              <a:t>Call-to-Action Series (3)</a:t>
            </a:r>
          </a:p>
        </p:txBody>
      </p:sp>
      <p:sp>
        <p:nvSpPr>
          <p:cNvPr id="9" name="TextBox 9"/>
          <p:cNvSpPr txBox="1"/>
          <p:nvPr/>
        </p:nvSpPr>
        <p:spPr>
          <a:xfrm>
            <a:off x="330268" y="5167246"/>
            <a:ext cx="6860915" cy="826770"/>
          </a:xfrm>
          <a:prstGeom prst="rect">
            <a:avLst/>
          </a:prstGeom>
        </p:spPr>
        <p:txBody>
          <a:bodyPr lIns="0" tIns="0" rIns="0" bIns="0" rtlCol="0" anchor="t">
            <a:spAutoFit/>
          </a:bodyPr>
          <a:lstStyle/>
          <a:p>
            <a:pPr marL="259080" lvl="1" indent="-129540" algn="l">
              <a:lnSpc>
                <a:spcPts val="1679"/>
              </a:lnSpc>
              <a:buFont typeface="Arial"/>
              <a:buChar char="•"/>
            </a:pPr>
            <a:r>
              <a:rPr lang="en-US" sz="1200">
                <a:solidFill>
                  <a:srgbClr val="222444"/>
                </a:solidFill>
                <a:latin typeface="Montserrat"/>
                <a:ea typeface="Montserrat"/>
                <a:cs typeface="Montserrat"/>
                <a:sym typeface="Montserrat"/>
              </a:rPr>
              <a:t>Tell Congress: Fully Fund IDEA.</a:t>
            </a:r>
          </a:p>
          <a:p>
            <a:pPr marL="259080" lvl="1" indent="-129540" algn="l">
              <a:lnSpc>
                <a:spcPts val="1679"/>
              </a:lnSpc>
              <a:buFont typeface="Arial"/>
              <a:buChar char="•"/>
            </a:pPr>
            <a:r>
              <a:rPr lang="en-US" sz="1200">
                <a:solidFill>
                  <a:srgbClr val="222444"/>
                </a:solidFill>
                <a:latin typeface="Montserrat"/>
                <a:ea typeface="Montserrat"/>
                <a:cs typeface="Montserrat"/>
                <a:sym typeface="Montserrat"/>
              </a:rPr>
              <a:t>A Promise Made Should Be a Promise Kept.</a:t>
            </a:r>
          </a:p>
          <a:p>
            <a:pPr marL="259080" lvl="1" indent="-129540" algn="l">
              <a:lnSpc>
                <a:spcPts val="1679"/>
              </a:lnSpc>
              <a:buFont typeface="Arial"/>
              <a:buChar char="•"/>
            </a:pPr>
            <a:r>
              <a:rPr lang="en-US" sz="1200">
                <a:solidFill>
                  <a:srgbClr val="222444"/>
                </a:solidFill>
                <a:latin typeface="Montserrat"/>
                <a:ea typeface="Montserrat"/>
                <a:cs typeface="Montserrat"/>
                <a:sym typeface="Montserrat"/>
              </a:rPr>
              <a:t>Support Full IDEA Funding. Support Our Students.</a:t>
            </a:r>
          </a:p>
          <a:p>
            <a:pPr algn="l">
              <a:lnSpc>
                <a:spcPts val="1679"/>
              </a:lnSpc>
            </a:pPr>
            <a:endParaRPr lang="en-US" sz="1200">
              <a:solidFill>
                <a:srgbClr val="222444"/>
              </a:solidFill>
              <a:latin typeface="Montserrat"/>
              <a:ea typeface="Montserrat"/>
              <a:cs typeface="Montserrat"/>
              <a:sym typeface="Montserrat"/>
            </a:endParaRPr>
          </a:p>
        </p:txBody>
      </p:sp>
      <p:sp>
        <p:nvSpPr>
          <p:cNvPr id="10" name="TextBox 10"/>
          <p:cNvSpPr txBox="1"/>
          <p:nvPr/>
        </p:nvSpPr>
        <p:spPr>
          <a:xfrm>
            <a:off x="466918" y="5955916"/>
            <a:ext cx="6935465" cy="315277"/>
          </a:xfrm>
          <a:prstGeom prst="rect">
            <a:avLst/>
          </a:prstGeom>
        </p:spPr>
        <p:txBody>
          <a:bodyPr lIns="0" tIns="0" rIns="0" bIns="0" rtlCol="0" anchor="t">
            <a:spAutoFit/>
          </a:bodyPr>
          <a:lstStyle/>
          <a:p>
            <a:pPr algn="l">
              <a:lnSpc>
                <a:spcPts val="2340"/>
              </a:lnSpc>
            </a:pPr>
            <a:r>
              <a:rPr lang="en-US" sz="1800" b="1">
                <a:solidFill>
                  <a:srgbClr val="10598F"/>
                </a:solidFill>
                <a:latin typeface="The Seasons Bold"/>
                <a:ea typeface="The Seasons Bold"/>
                <a:cs typeface="The Seasons Bold"/>
                <a:sym typeface="The Seasons Bold"/>
              </a:rPr>
              <a:t>Suggested Hashtags</a:t>
            </a:r>
          </a:p>
        </p:txBody>
      </p:sp>
      <p:sp>
        <p:nvSpPr>
          <p:cNvPr id="11" name="TextBox 11"/>
          <p:cNvSpPr txBox="1"/>
          <p:nvPr/>
        </p:nvSpPr>
        <p:spPr>
          <a:xfrm>
            <a:off x="427168" y="6252144"/>
            <a:ext cx="6860915" cy="1945597"/>
          </a:xfrm>
          <a:prstGeom prst="rect">
            <a:avLst/>
          </a:prstGeom>
        </p:spPr>
        <p:txBody>
          <a:bodyPr lIns="0" tIns="0" rIns="0" bIns="0" rtlCol="0" anchor="t">
            <a:spAutoFit/>
          </a:bodyPr>
          <a:lstStyle/>
          <a:p>
            <a:pPr algn="l">
              <a:lnSpc>
                <a:spcPts val="1679"/>
              </a:lnSpc>
            </a:pPr>
            <a:r>
              <a:rPr lang="en-US" sz="1200" dirty="0">
                <a:solidFill>
                  <a:srgbClr val="222444"/>
                </a:solidFill>
                <a:latin typeface="Montserrat"/>
                <a:ea typeface="Montserrat"/>
                <a:cs typeface="Montserrat"/>
                <a:sym typeface="Montserrat"/>
              </a:rPr>
              <a:t>Primary:</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#FundIDEA</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#40By2040StillWaiting</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#IDEAPromise</a:t>
            </a:r>
          </a:p>
          <a:p>
            <a:pPr algn="l">
              <a:lnSpc>
                <a:spcPts val="1679"/>
              </a:lnSpc>
            </a:pPr>
            <a:r>
              <a:rPr lang="en-US" sz="1200" dirty="0">
                <a:solidFill>
                  <a:srgbClr val="222444"/>
                </a:solidFill>
                <a:latin typeface="Montserrat"/>
                <a:ea typeface="Montserrat"/>
                <a:cs typeface="Montserrat"/>
                <a:sym typeface="Montserrat"/>
              </a:rPr>
              <a:t>Secondary:</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 #StudentsNotShortfalls</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a:t>
            </a:r>
            <a:r>
              <a:rPr lang="en-US" sz="1200" dirty="0">
                <a:solidFill>
                  <a:srgbClr val="FF0000"/>
                </a:solidFill>
                <a:latin typeface="Montserrat"/>
                <a:ea typeface="Montserrat"/>
                <a:cs typeface="Montserrat"/>
                <a:sym typeface="Montserrat"/>
              </a:rPr>
              <a:t>[instert state abbreviation]</a:t>
            </a:r>
            <a:r>
              <a:rPr lang="en-US" sz="1200" dirty="0">
                <a:latin typeface="Montserrat"/>
                <a:ea typeface="Montserrat"/>
                <a:cs typeface="Montserrat"/>
                <a:sym typeface="Montserrat"/>
              </a:rPr>
              <a:t>education</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#SPEDFunding</a:t>
            </a:r>
          </a:p>
          <a:p>
            <a:pPr marL="259080" lvl="1" indent="-129540" algn="l">
              <a:lnSpc>
                <a:spcPts val="1679"/>
              </a:lnSpc>
              <a:buFont typeface="Arial"/>
              <a:buChar char="•"/>
            </a:pPr>
            <a:r>
              <a:rPr lang="en-US" sz="1200" dirty="0">
                <a:solidFill>
                  <a:srgbClr val="222444"/>
                </a:solidFill>
                <a:latin typeface="Montserrat"/>
                <a:ea typeface="Montserrat"/>
                <a:cs typeface="Montserrat"/>
                <a:sym typeface="Montserrat"/>
              </a:rPr>
              <a:t>#KeepThePromise</a:t>
            </a:r>
          </a:p>
        </p:txBody>
      </p:sp>
      <p:sp>
        <p:nvSpPr>
          <p:cNvPr id="12" name="AutoShape 12"/>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13" name="TextBox 13"/>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4" name="TextBox 14"/>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29</a:t>
            </a:r>
          </a:p>
        </p:txBody>
      </p:sp>
      <p:sp>
        <p:nvSpPr>
          <p:cNvPr id="15" name="TextBox 15"/>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021" y="0"/>
            <a:ext cx="1028323" cy="10321782"/>
            <a:chOff x="0" y="0"/>
            <a:chExt cx="358457" cy="3598007"/>
          </a:xfrm>
        </p:grpSpPr>
        <p:sp>
          <p:nvSpPr>
            <p:cNvPr id="3" name="Freeform 3"/>
            <p:cNvSpPr/>
            <p:nvPr/>
          </p:nvSpPr>
          <p:spPr>
            <a:xfrm>
              <a:off x="0" y="0"/>
              <a:ext cx="358457" cy="3598007"/>
            </a:xfrm>
            <a:custGeom>
              <a:avLst/>
              <a:gdLst/>
              <a:ahLst/>
              <a:cxnLst/>
              <a:rect l="l" t="t" r="r" b="b"/>
              <a:pathLst>
                <a:path w="358457" h="3598007">
                  <a:moveTo>
                    <a:pt x="0" y="0"/>
                  </a:moveTo>
                  <a:lnTo>
                    <a:pt x="358457" y="0"/>
                  </a:lnTo>
                  <a:lnTo>
                    <a:pt x="358457" y="3598007"/>
                  </a:lnTo>
                  <a:lnTo>
                    <a:pt x="0" y="3598007"/>
                  </a:lnTo>
                  <a:close/>
                </a:path>
              </a:pathLst>
            </a:custGeom>
            <a:solidFill>
              <a:srgbClr val="10598F"/>
            </a:solidFill>
          </p:spPr>
          <p:txBody>
            <a:bodyPr/>
            <a:lstStyle/>
            <a:p>
              <a:endParaRPr lang="en-US"/>
            </a:p>
          </p:txBody>
        </p:sp>
        <p:sp>
          <p:nvSpPr>
            <p:cNvPr id="4" name="TextBox 4"/>
            <p:cNvSpPr txBox="1"/>
            <p:nvPr/>
          </p:nvSpPr>
          <p:spPr>
            <a:xfrm>
              <a:off x="0" y="-38100"/>
              <a:ext cx="358457" cy="3636107"/>
            </a:xfrm>
            <a:prstGeom prst="rect">
              <a:avLst/>
            </a:prstGeom>
          </p:spPr>
          <p:txBody>
            <a:bodyPr lIns="50800" tIns="50800" rIns="50800" bIns="50800" rtlCol="0" anchor="ctr"/>
            <a:lstStyle/>
            <a:p>
              <a:pPr algn="ctr">
                <a:lnSpc>
                  <a:spcPts val="2340"/>
                </a:lnSpc>
              </a:pPr>
              <a:endParaRPr/>
            </a:p>
          </p:txBody>
        </p:sp>
      </p:grpSp>
      <p:sp>
        <p:nvSpPr>
          <p:cNvPr id="5" name="Freeform 5"/>
          <p:cNvSpPr/>
          <p:nvPr/>
        </p:nvSpPr>
        <p:spPr>
          <a:xfrm>
            <a:off x="178565" y="585660"/>
            <a:ext cx="598675" cy="620097"/>
          </a:xfrm>
          <a:custGeom>
            <a:avLst/>
            <a:gdLst/>
            <a:ahLst/>
            <a:cxnLst/>
            <a:rect l="l" t="t" r="r" b="b"/>
            <a:pathLst>
              <a:path w="598675" h="620097">
                <a:moveTo>
                  <a:pt x="0" y="0"/>
                </a:moveTo>
                <a:lnTo>
                  <a:pt x="598675" y="0"/>
                </a:lnTo>
                <a:lnTo>
                  <a:pt x="598675" y="620097"/>
                </a:lnTo>
                <a:lnTo>
                  <a:pt x="0" y="6200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TextBox 6"/>
          <p:cNvSpPr txBox="1"/>
          <p:nvPr/>
        </p:nvSpPr>
        <p:spPr>
          <a:xfrm>
            <a:off x="1367183" y="277366"/>
            <a:ext cx="5356759" cy="1384995"/>
          </a:xfrm>
          <a:prstGeom prst="rect">
            <a:avLst/>
          </a:prstGeom>
        </p:spPr>
        <p:txBody>
          <a:bodyPr lIns="0" tIns="0" rIns="0" bIns="0" rtlCol="0" anchor="t">
            <a:spAutoFit/>
          </a:bodyPr>
          <a:lstStyle/>
          <a:p>
            <a:pPr marL="0" lvl="0" indent="0" algn="ctr">
              <a:lnSpc>
                <a:spcPts val="3567"/>
              </a:lnSpc>
            </a:pPr>
            <a:r>
              <a:rPr lang="en-US" sz="3397" dirty="0">
                <a:solidFill>
                  <a:srgbClr val="000000"/>
                </a:solidFill>
                <a:latin typeface="The Seasons"/>
                <a:ea typeface="The Seasons"/>
                <a:cs typeface="The Seasons"/>
                <a:sym typeface="The Seasons"/>
              </a:rPr>
              <a:t>Background and Supporting Information</a:t>
            </a:r>
          </a:p>
          <a:p>
            <a:pPr marL="0" lvl="0" indent="0" algn="ctr">
              <a:lnSpc>
                <a:spcPts val="3567"/>
              </a:lnSpc>
            </a:pPr>
            <a:endParaRPr lang="en-US" sz="3397" dirty="0">
              <a:solidFill>
                <a:srgbClr val="000000"/>
              </a:solidFill>
              <a:latin typeface="The Seasons"/>
              <a:ea typeface="The Seasons"/>
              <a:cs typeface="The Seasons"/>
              <a:sym typeface="The Seasons"/>
            </a:endParaRPr>
          </a:p>
        </p:txBody>
      </p:sp>
      <p:sp>
        <p:nvSpPr>
          <p:cNvPr id="8" name="AutoShape 8"/>
          <p:cNvSpPr/>
          <p:nvPr/>
        </p:nvSpPr>
        <p:spPr>
          <a:xfrm>
            <a:off x="1077384" y="9560737"/>
            <a:ext cx="5689600" cy="0"/>
          </a:xfrm>
          <a:prstGeom prst="line">
            <a:avLst/>
          </a:prstGeom>
          <a:ln w="9525" cap="flat">
            <a:solidFill>
              <a:srgbClr val="D9B343"/>
            </a:solidFill>
            <a:prstDash val="solid"/>
            <a:headEnd type="none" w="sm" len="sm"/>
            <a:tailEnd type="none" w="sm" len="sm"/>
          </a:ln>
        </p:spPr>
        <p:txBody>
          <a:bodyPr/>
          <a:lstStyle/>
          <a:p>
            <a:endParaRPr lang="en-US"/>
          </a:p>
        </p:txBody>
      </p:sp>
      <p:sp>
        <p:nvSpPr>
          <p:cNvPr id="9" name="TextBox 9"/>
          <p:cNvSpPr txBox="1"/>
          <p:nvPr/>
        </p:nvSpPr>
        <p:spPr>
          <a:xfrm>
            <a:off x="1077384" y="9652427"/>
            <a:ext cx="1755981" cy="175495"/>
          </a:xfrm>
          <a:prstGeom prst="rect">
            <a:avLst/>
          </a:prstGeom>
        </p:spPr>
        <p:txBody>
          <a:bodyPr lIns="0" tIns="0" rIns="0" bIns="0" rtlCol="0" anchor="t">
            <a:spAutoFit/>
          </a:bodyPr>
          <a:lstStyle/>
          <a:p>
            <a:pPr algn="l">
              <a:lnSpc>
                <a:spcPts val="1317"/>
              </a:lnSpc>
            </a:pPr>
            <a:r>
              <a:rPr lang="en-US" sz="940">
                <a:solidFill>
                  <a:srgbClr val="2B2B2B"/>
                </a:solidFill>
                <a:latin typeface="The Seasons"/>
                <a:ea typeface="The Seasons"/>
                <a:cs typeface="The Seasons"/>
                <a:sym typeface="The Seasons"/>
              </a:rPr>
              <a:t>Advocacy Campaign and Toolkit</a:t>
            </a:r>
          </a:p>
        </p:txBody>
      </p:sp>
      <p:sp>
        <p:nvSpPr>
          <p:cNvPr id="10" name="TextBox 10"/>
          <p:cNvSpPr txBox="1"/>
          <p:nvPr/>
        </p:nvSpPr>
        <p:spPr>
          <a:xfrm>
            <a:off x="5011003" y="9652427"/>
            <a:ext cx="1755981" cy="175495"/>
          </a:xfrm>
          <a:prstGeom prst="rect">
            <a:avLst/>
          </a:prstGeom>
        </p:spPr>
        <p:txBody>
          <a:bodyPr lIns="0" tIns="0" rIns="0" bIns="0" rtlCol="0" anchor="t">
            <a:spAutoFit/>
          </a:bodyPr>
          <a:lstStyle/>
          <a:p>
            <a:pPr algn="r">
              <a:lnSpc>
                <a:spcPts val="1317"/>
              </a:lnSpc>
            </a:pPr>
            <a:r>
              <a:rPr lang="en-US" sz="940">
                <a:solidFill>
                  <a:srgbClr val="2B2B2B"/>
                </a:solidFill>
                <a:latin typeface="The Seasons"/>
                <a:ea typeface="The Seasons"/>
                <a:cs typeface="The Seasons"/>
                <a:sym typeface="The Seasons"/>
              </a:rPr>
              <a:t>30</a:t>
            </a:r>
          </a:p>
        </p:txBody>
      </p:sp>
      <p:sp>
        <p:nvSpPr>
          <p:cNvPr id="11" name="TextBox 11"/>
          <p:cNvSpPr txBox="1"/>
          <p:nvPr/>
        </p:nvSpPr>
        <p:spPr>
          <a:xfrm>
            <a:off x="6874369" y="9636928"/>
            <a:ext cx="293854" cy="190994"/>
          </a:xfrm>
          <a:prstGeom prst="rect">
            <a:avLst/>
          </a:prstGeom>
        </p:spPr>
        <p:txBody>
          <a:bodyPr lIns="0" tIns="0" rIns="0" bIns="0" rtlCol="0" anchor="t">
            <a:spAutoFit/>
          </a:bodyPr>
          <a:lstStyle/>
          <a:p>
            <a:pPr marL="0" lvl="1" indent="0" algn="l">
              <a:lnSpc>
                <a:spcPts val="1411"/>
              </a:lnSpc>
              <a:spcBef>
                <a:spcPct val="0"/>
              </a:spcBef>
            </a:pPr>
            <a:r>
              <a:rPr lang="en-US" sz="940">
                <a:solidFill>
                  <a:srgbClr val="FFFFFF"/>
                </a:solidFill>
                <a:latin typeface="The Seasons"/>
                <a:ea typeface="The Seasons"/>
                <a:cs typeface="The Seasons"/>
                <a:sym typeface="The Seasons"/>
              </a:rPr>
              <a:t>20</a:t>
            </a:r>
          </a:p>
        </p:txBody>
      </p:sp>
      <p:sp>
        <p:nvSpPr>
          <p:cNvPr id="7" name="TextBox 6">
            <a:extLst>
              <a:ext uri="{FF2B5EF4-FFF2-40B4-BE49-F238E27FC236}">
                <a16:creationId xmlns:a16="http://schemas.microsoft.com/office/drawing/2014/main" id="{58F5D700-5FDC-7574-42F2-91C5C4228137}"/>
              </a:ext>
            </a:extLst>
          </p:cNvPr>
          <p:cNvSpPr txBox="1"/>
          <p:nvPr/>
        </p:nvSpPr>
        <p:spPr>
          <a:xfrm>
            <a:off x="1128986" y="1205757"/>
            <a:ext cx="6324600" cy="8725466"/>
          </a:xfrm>
          <a:prstGeom prst="rect">
            <a:avLst/>
          </a:prstGeom>
          <a:noFill/>
        </p:spPr>
        <p:txBody>
          <a:bodyPr wrap="square" rtlCol="0">
            <a:spAutoFit/>
          </a:bodyPr>
          <a:lstStyle/>
          <a:p>
            <a:r>
              <a:rPr lang="en-US" sz="1400" b="1" i="1" dirty="0">
                <a:latin typeface="Montserrat" panose="00000500000000000000" pitchFamily="2" charset="0"/>
              </a:rPr>
              <a:t>“If we are going to make a real commitment to full and appropriate services and expect the states to carry through on this commitment, we will have to put our money where our mouth is.” </a:t>
            </a:r>
            <a:r>
              <a:rPr lang="en-US" sz="1400" dirty="0">
                <a:latin typeface="Montserrat" panose="00000500000000000000" pitchFamily="2" charset="0"/>
              </a:rPr>
              <a:t>Senator Harrison Williams, upon introduction in 1972</a:t>
            </a:r>
          </a:p>
          <a:p>
            <a:endParaRPr lang="en-US" sz="1400" dirty="0">
              <a:latin typeface="Montserrat" panose="00000500000000000000" pitchFamily="2" charset="0"/>
            </a:endParaRPr>
          </a:p>
          <a:p>
            <a:r>
              <a:rPr lang="en-US" sz="1400" dirty="0">
                <a:latin typeface="Montserrat" panose="00000500000000000000" pitchFamily="2" charset="0"/>
              </a:rPr>
              <a:t>Concerned about an estimated 1 million students with disabilities who were not being served, in 1975 Congress passed legislation to guarantee a Free Appropriate Public Education to these students. Knowing the mandate to provide these services would be costly for local school districts, Congress promised to provide 40 percent of the costs to educate students to cover the excess cost of special services. In the first year after the Act’s passage (1976-1977), 3.694 million students were served under the Act. The Department estimates that 8.3 million students will be served under the Act in 2027.</a:t>
            </a:r>
          </a:p>
          <a:p>
            <a:endParaRPr lang="en-US" sz="1400" dirty="0">
              <a:latin typeface="Montserrat" panose="00000500000000000000" pitchFamily="2" charset="0"/>
            </a:endParaRPr>
          </a:p>
          <a:p>
            <a:r>
              <a:rPr lang="en-US" sz="1000" dirty="0">
                <a:latin typeface="Montserrat" panose="00000500000000000000" pitchFamily="2" charset="0"/>
              </a:rPr>
              <a:t>Sources: CRS Report cited below, US Dept of Ed, A History of the IDEA (Website); Dept of Education FY 2027 Budget Request to Congress</a:t>
            </a:r>
          </a:p>
          <a:p>
            <a:endParaRPr lang="en-US" sz="1400" dirty="0">
              <a:latin typeface="Montserrat" panose="00000500000000000000" pitchFamily="2" charset="0"/>
            </a:endParaRPr>
          </a:p>
          <a:p>
            <a:r>
              <a:rPr lang="en-US" sz="1400" b="1" dirty="0">
                <a:latin typeface="Montserrat" panose="00000500000000000000" pitchFamily="2" charset="0"/>
              </a:rPr>
              <a:t>Historic Funding Levels for IDEA</a:t>
            </a:r>
          </a:p>
          <a:p>
            <a:endParaRPr lang="en-US" sz="1400" dirty="0">
              <a:latin typeface="Montserrat" panose="00000500000000000000" pitchFamily="2" charset="0"/>
            </a:endParaRPr>
          </a:p>
          <a:p>
            <a:r>
              <a:rPr lang="en-US" sz="1400" dirty="0">
                <a:latin typeface="Montserrat" panose="00000500000000000000" pitchFamily="2" charset="0"/>
              </a:rPr>
              <a:t>After rapid escalation in the IDEA funding percentage in the late 1990s and early 2000s, the funding percentage began to decline in 2005.</a:t>
            </a:r>
          </a:p>
          <a:p>
            <a:endParaRPr lang="en-US" sz="1400" dirty="0"/>
          </a:p>
          <a:p>
            <a:endParaRPr lang="en-US" sz="1400" dirty="0"/>
          </a:p>
          <a:p>
            <a:endParaRPr lang="en-US" sz="1400" dirty="0"/>
          </a:p>
          <a:p>
            <a:endParaRPr lang="en-US" sz="14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000" dirty="0"/>
          </a:p>
          <a:p>
            <a:endParaRPr lang="en-US" sz="1000" dirty="0"/>
          </a:p>
          <a:p>
            <a:endParaRPr lang="en-US" sz="1000" dirty="0"/>
          </a:p>
          <a:p>
            <a:endParaRPr lang="en-US" sz="1000" dirty="0">
              <a:latin typeface="Montserrat" panose="00000500000000000000" pitchFamily="2" charset="0"/>
            </a:endParaRPr>
          </a:p>
          <a:p>
            <a:r>
              <a:rPr lang="en-US" sz="1000" dirty="0">
                <a:latin typeface="Montserrat" panose="00000500000000000000" pitchFamily="2" charset="0"/>
              </a:rPr>
              <a:t>Source: Congressional Research Service – Prepared by Congressional Research Service using data from the U. S. Department of Education</a:t>
            </a:r>
          </a:p>
          <a:p>
            <a:endParaRPr lang="en-US" sz="1000" dirty="0">
              <a:latin typeface="Montserrat" panose="00000500000000000000" pitchFamily="2" charset="0"/>
            </a:endParaRPr>
          </a:p>
          <a:p>
            <a:r>
              <a:rPr lang="en-US" sz="1000" dirty="0">
                <a:latin typeface="Montserrat" panose="00000500000000000000" pitchFamily="2" charset="0"/>
              </a:rPr>
              <a:t>Source: CRS Report R44624, Kyrie Dragoo 2/13/2026</a:t>
            </a:r>
          </a:p>
        </p:txBody>
      </p:sp>
      <p:pic>
        <p:nvPicPr>
          <p:cNvPr id="13" name="Picture 12" descr="The image displays a line graph showing a fluctuating percentage change over time, likely depicting a trend such as economic growth, inflation, or another metric.&#10;&#10;AI-generated content may be incorrect.">
            <a:extLst>
              <a:ext uri="{FF2B5EF4-FFF2-40B4-BE49-F238E27FC236}">
                <a16:creationId xmlns:a16="http://schemas.microsoft.com/office/drawing/2014/main" id="{3C51C8F9-BCE3-E32C-6799-4532CD51A670}"/>
              </a:ext>
            </a:extLst>
          </p:cNvPr>
          <p:cNvPicPr>
            <a:picLocks noChangeAspect="1"/>
          </p:cNvPicPr>
          <p:nvPr/>
        </p:nvPicPr>
        <p:blipFill>
          <a:blip r:embed="rId3"/>
          <a:stretch>
            <a:fillRect/>
          </a:stretch>
        </p:blipFill>
        <p:spPr>
          <a:xfrm>
            <a:off x="1128986" y="6281868"/>
            <a:ext cx="6091030" cy="23984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11826</TotalTime>
  <Words>7575</Words>
  <Application>Microsoft Macintosh PowerPoint</Application>
  <PresentationFormat>Custom</PresentationFormat>
  <Paragraphs>825</Paragraphs>
  <Slides>32</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Arial</vt:lpstr>
      <vt:lpstr>Montserrat</vt:lpstr>
      <vt:lpstr>Calibri</vt:lpstr>
      <vt:lpstr>Aptos</vt:lpstr>
      <vt:lpstr>The Seasons</vt:lpstr>
      <vt:lpstr>Maharlika</vt:lpstr>
      <vt:lpstr>Montserrat Bold</vt:lpstr>
      <vt:lpstr>Montserrat Medium</vt:lpstr>
      <vt:lpstr>Times New Roman MT Bold Italics</vt:lpstr>
      <vt:lpstr>The Seasons Bold</vt:lpstr>
      <vt:lpstr>Montserrat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 Toolkit</dc:title>
  <dc:creator>Kristin Fitzgerald</dc:creator>
  <cp:lastModifiedBy>Michelle Anderson</cp:lastModifiedBy>
  <cp:revision>10</cp:revision>
  <dcterms:created xsi:type="dcterms:W3CDTF">2006-08-16T00:00:00Z</dcterms:created>
  <dcterms:modified xsi:type="dcterms:W3CDTF">2026-09-04T20:41:20Z</dcterms:modified>
  <dc:identifier>DAHF0NWOWRg</dc:identifier>
</cp:coreProperties>
</file>